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drawings/drawing7.xml" ContentType="application/vnd.openxmlformats-officedocument.drawingml.chartshap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drawings/drawing5.xml" ContentType="application/vnd.openxmlformats-officedocument.drawingml.chartshap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2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ppt/drawings/drawing6.xml" ContentType="application/vnd.openxmlformats-officedocument.drawingml.chartshape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rawings/drawing4.xml" ContentType="application/vnd.openxmlformats-officedocument.drawingml.chartshap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60" r:id="rId1"/>
  </p:sldMasterIdLst>
  <p:notesMasterIdLst>
    <p:notesMasterId r:id="rId32"/>
  </p:notesMasterIdLst>
  <p:sldIdLst>
    <p:sldId id="256" r:id="rId2"/>
    <p:sldId id="285" r:id="rId3"/>
    <p:sldId id="282" r:id="rId4"/>
    <p:sldId id="267" r:id="rId5"/>
    <p:sldId id="268" r:id="rId6"/>
    <p:sldId id="270" r:id="rId7"/>
    <p:sldId id="269" r:id="rId8"/>
    <p:sldId id="271" r:id="rId9"/>
    <p:sldId id="272" r:id="rId10"/>
    <p:sldId id="278" r:id="rId11"/>
    <p:sldId id="277" r:id="rId12"/>
    <p:sldId id="273" r:id="rId13"/>
    <p:sldId id="276" r:id="rId14"/>
    <p:sldId id="275" r:id="rId15"/>
    <p:sldId id="280" r:id="rId16"/>
    <p:sldId id="286" r:id="rId17"/>
    <p:sldId id="294" r:id="rId18"/>
    <p:sldId id="295" r:id="rId19"/>
    <p:sldId id="284" r:id="rId20"/>
    <p:sldId id="283" r:id="rId21"/>
    <p:sldId id="287" r:id="rId22"/>
    <p:sldId id="292" r:id="rId23"/>
    <p:sldId id="293" r:id="rId24"/>
    <p:sldId id="297" r:id="rId25"/>
    <p:sldId id="289" r:id="rId26"/>
    <p:sldId id="288" r:id="rId27"/>
    <p:sldId id="290" r:id="rId28"/>
    <p:sldId id="296" r:id="rId29"/>
    <p:sldId id="279" r:id="rId30"/>
    <p:sldId id="291" r:id="rId3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73" autoAdjust="0"/>
    <p:restoredTop sz="94660"/>
  </p:normalViewPr>
  <p:slideViewPr>
    <p:cSldViewPr>
      <p:cViewPr>
        <p:scale>
          <a:sx n="100" d="100"/>
          <a:sy n="100" d="100"/>
        </p:scale>
        <p:origin x="-124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Main\My%20Documents\Productivity%20Canada\UpdatedProductivityCharts.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Documents%20and%20Settings\Main\Local%20Settings\Temp\DodgeFeschtrift-2.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Documents%20and%20Settings\Main\My%20Documents\Dodge%20Feschrift\Copy%20of%20ipm16_TableApril15.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Documents%20and%20Settings\MAIN\Desktop\JF\Provincial%20MFP\Detailed%20MFP%20Tables.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Documents%20and%20Settings\MAIN\Desktop\JF\Provincial%20MFP\Detailed%20MFP%20Tables.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C:\Documents%20and%20Settings\MAIN\Desktop\JF\Provincial%20MFP\Detailed%20MFP%20Tables.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C:\Documents%20and%20Settings\MAIN\Desktop\JF\Provincial%20MFP\Detailed%20MFP%20Tabl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CA" sz="1400" b="1" i="0" u="none" strike="noStrike" baseline="0">
                <a:solidFill>
                  <a:srgbClr val="000000"/>
                </a:solidFill>
                <a:latin typeface="Times New Roman"/>
                <a:ea typeface="Times New Roman"/>
                <a:cs typeface="Times New Roman"/>
              </a:defRPr>
            </a:pPr>
            <a:r>
              <a:rPr lang="en-CA"/>
              <a:t>Relative Labour Productivity Levels in the Total Economy in Canada, 1961-2009 (Canada as % of the United States)</a:t>
            </a:r>
          </a:p>
        </c:rich>
      </c:tx>
      <c:layout>
        <c:manualLayout>
          <c:xMode val="edge"/>
          <c:yMode val="edge"/>
          <c:x val="0.11234705228031153"/>
          <c:y val="0"/>
        </c:manualLayout>
      </c:layout>
      <c:spPr>
        <a:noFill/>
        <a:ln w="25400">
          <a:noFill/>
        </a:ln>
      </c:spPr>
    </c:title>
    <c:plotArea>
      <c:layout>
        <c:manualLayout>
          <c:layoutTarget val="inner"/>
          <c:xMode val="edge"/>
          <c:yMode val="edge"/>
          <c:x val="8.3426028921024256E-2"/>
          <c:y val="0.12214983713355049"/>
          <c:w val="0.88320355951056762"/>
          <c:h val="0.7133550488599345"/>
        </c:manualLayout>
      </c:layout>
      <c:lineChart>
        <c:grouping val="standard"/>
        <c:ser>
          <c:idx val="0"/>
          <c:order val="0"/>
          <c:spPr>
            <a:ln w="28575">
              <a:solidFill>
                <a:schemeClr val="accent1"/>
              </a:solidFill>
              <a:prstDash val="solid"/>
            </a:ln>
          </c:spPr>
          <c:marker>
            <c:symbol val="none"/>
          </c:marker>
          <c:cat>
            <c:numRef>
              <c:f>[1]T6!$A$7:$A$69</c:f>
              <c:numCache>
                <c:formatCode>General</c:formatCode>
                <c:ptCount val="63"/>
                <c:pt idx="0">
                  <c:v>1947</c:v>
                </c:pt>
                <c:pt idx="1">
                  <c:v>1948</c:v>
                </c:pt>
                <c:pt idx="2">
                  <c:v>1949</c:v>
                </c:pt>
                <c:pt idx="3">
                  <c:v>1950</c:v>
                </c:pt>
                <c:pt idx="4">
                  <c:v>1951</c:v>
                </c:pt>
                <c:pt idx="5">
                  <c:v>1952</c:v>
                </c:pt>
                <c:pt idx="6">
                  <c:v>1953</c:v>
                </c:pt>
                <c:pt idx="7">
                  <c:v>1954</c:v>
                </c:pt>
                <c:pt idx="8">
                  <c:v>1955</c:v>
                </c:pt>
                <c:pt idx="9">
                  <c:v>1956</c:v>
                </c:pt>
                <c:pt idx="10">
                  <c:v>1957</c:v>
                </c:pt>
                <c:pt idx="11">
                  <c:v>1958</c:v>
                </c:pt>
                <c:pt idx="12">
                  <c:v>1959</c:v>
                </c:pt>
                <c:pt idx="13">
                  <c:v>1960</c:v>
                </c:pt>
                <c:pt idx="14">
                  <c:v>1961</c:v>
                </c:pt>
                <c:pt idx="15">
                  <c:v>1962</c:v>
                </c:pt>
                <c:pt idx="16">
                  <c:v>1963</c:v>
                </c:pt>
                <c:pt idx="17">
                  <c:v>1964</c:v>
                </c:pt>
                <c:pt idx="18">
                  <c:v>1965</c:v>
                </c:pt>
                <c:pt idx="19">
                  <c:v>1966</c:v>
                </c:pt>
                <c:pt idx="20">
                  <c:v>1967</c:v>
                </c:pt>
                <c:pt idx="21">
                  <c:v>1968</c:v>
                </c:pt>
                <c:pt idx="22">
                  <c:v>1969</c:v>
                </c:pt>
                <c:pt idx="23">
                  <c:v>1970</c:v>
                </c:pt>
                <c:pt idx="24">
                  <c:v>1971</c:v>
                </c:pt>
                <c:pt idx="25">
                  <c:v>1972</c:v>
                </c:pt>
                <c:pt idx="26">
                  <c:v>1973</c:v>
                </c:pt>
                <c:pt idx="27">
                  <c:v>1974</c:v>
                </c:pt>
                <c:pt idx="28">
                  <c:v>1975</c:v>
                </c:pt>
                <c:pt idx="29">
                  <c:v>1976</c:v>
                </c:pt>
                <c:pt idx="30">
                  <c:v>1977</c:v>
                </c:pt>
                <c:pt idx="31">
                  <c:v>1978</c:v>
                </c:pt>
                <c:pt idx="32">
                  <c:v>1979</c:v>
                </c:pt>
                <c:pt idx="33">
                  <c:v>1980</c:v>
                </c:pt>
                <c:pt idx="34">
                  <c:v>1981</c:v>
                </c:pt>
                <c:pt idx="35">
                  <c:v>1982</c:v>
                </c:pt>
                <c:pt idx="36">
                  <c:v>1983</c:v>
                </c:pt>
                <c:pt idx="37">
                  <c:v>1984</c:v>
                </c:pt>
                <c:pt idx="38">
                  <c:v>1985</c:v>
                </c:pt>
                <c:pt idx="39">
                  <c:v>1986</c:v>
                </c:pt>
                <c:pt idx="40">
                  <c:v>1987</c:v>
                </c:pt>
                <c:pt idx="41">
                  <c:v>1988</c:v>
                </c:pt>
                <c:pt idx="42">
                  <c:v>1989</c:v>
                </c:pt>
                <c:pt idx="43">
                  <c:v>1990</c:v>
                </c:pt>
                <c:pt idx="44">
                  <c:v>1991</c:v>
                </c:pt>
                <c:pt idx="45">
                  <c:v>1992</c:v>
                </c:pt>
                <c:pt idx="46">
                  <c:v>1993</c:v>
                </c:pt>
                <c:pt idx="47">
                  <c:v>1994</c:v>
                </c:pt>
                <c:pt idx="48">
                  <c:v>1995</c:v>
                </c:pt>
                <c:pt idx="49">
                  <c:v>1996</c:v>
                </c:pt>
                <c:pt idx="50">
                  <c:v>1997</c:v>
                </c:pt>
                <c:pt idx="51">
                  <c:v>1998</c:v>
                </c:pt>
                <c:pt idx="52">
                  <c:v>1999</c:v>
                </c:pt>
                <c:pt idx="53">
                  <c:v>2000</c:v>
                </c:pt>
                <c:pt idx="54">
                  <c:v>2001</c:v>
                </c:pt>
                <c:pt idx="55">
                  <c:v>2002</c:v>
                </c:pt>
                <c:pt idx="56">
                  <c:v>2003</c:v>
                </c:pt>
                <c:pt idx="57">
                  <c:v>2004</c:v>
                </c:pt>
                <c:pt idx="58">
                  <c:v>2005</c:v>
                </c:pt>
                <c:pt idx="59">
                  <c:v>2006</c:v>
                </c:pt>
                <c:pt idx="60">
                  <c:v>2007</c:v>
                </c:pt>
                <c:pt idx="61">
                  <c:v>2008</c:v>
                </c:pt>
                <c:pt idx="62">
                  <c:v>2009</c:v>
                </c:pt>
              </c:numCache>
            </c:numRef>
          </c:cat>
          <c:val>
            <c:numRef>
              <c:f>[1]T7a!$A$6:$A$68</c:f>
              <c:numCache>
                <c:formatCode>General</c:formatCode>
                <c:ptCount val="63"/>
                <c:pt idx="0">
                  <c:v>1947</c:v>
                </c:pt>
                <c:pt idx="1">
                  <c:v>1948</c:v>
                </c:pt>
                <c:pt idx="2">
                  <c:v>1949</c:v>
                </c:pt>
                <c:pt idx="3">
                  <c:v>1950</c:v>
                </c:pt>
                <c:pt idx="4">
                  <c:v>1951</c:v>
                </c:pt>
                <c:pt idx="5">
                  <c:v>1952</c:v>
                </c:pt>
                <c:pt idx="6">
                  <c:v>1953</c:v>
                </c:pt>
                <c:pt idx="7">
                  <c:v>1954</c:v>
                </c:pt>
                <c:pt idx="8">
                  <c:v>1955</c:v>
                </c:pt>
                <c:pt idx="9">
                  <c:v>1956</c:v>
                </c:pt>
                <c:pt idx="10">
                  <c:v>1957</c:v>
                </c:pt>
                <c:pt idx="11">
                  <c:v>1958</c:v>
                </c:pt>
                <c:pt idx="12">
                  <c:v>1959</c:v>
                </c:pt>
                <c:pt idx="13">
                  <c:v>1960</c:v>
                </c:pt>
                <c:pt idx="14">
                  <c:v>1961</c:v>
                </c:pt>
                <c:pt idx="15">
                  <c:v>1962</c:v>
                </c:pt>
                <c:pt idx="16">
                  <c:v>1963</c:v>
                </c:pt>
                <c:pt idx="17">
                  <c:v>1964</c:v>
                </c:pt>
                <c:pt idx="18">
                  <c:v>1965</c:v>
                </c:pt>
                <c:pt idx="19">
                  <c:v>1966</c:v>
                </c:pt>
                <c:pt idx="20">
                  <c:v>1967</c:v>
                </c:pt>
                <c:pt idx="21">
                  <c:v>1968</c:v>
                </c:pt>
                <c:pt idx="22">
                  <c:v>1969</c:v>
                </c:pt>
                <c:pt idx="23">
                  <c:v>1970</c:v>
                </c:pt>
                <c:pt idx="24">
                  <c:v>1971</c:v>
                </c:pt>
                <c:pt idx="25">
                  <c:v>1972</c:v>
                </c:pt>
                <c:pt idx="26">
                  <c:v>1973</c:v>
                </c:pt>
                <c:pt idx="27">
                  <c:v>1974</c:v>
                </c:pt>
                <c:pt idx="28">
                  <c:v>1975</c:v>
                </c:pt>
                <c:pt idx="29">
                  <c:v>1976</c:v>
                </c:pt>
                <c:pt idx="30">
                  <c:v>1977</c:v>
                </c:pt>
                <c:pt idx="31">
                  <c:v>1978</c:v>
                </c:pt>
                <c:pt idx="32">
                  <c:v>1979</c:v>
                </c:pt>
                <c:pt idx="33">
                  <c:v>1980</c:v>
                </c:pt>
                <c:pt idx="34">
                  <c:v>1981</c:v>
                </c:pt>
                <c:pt idx="35">
                  <c:v>1982</c:v>
                </c:pt>
                <c:pt idx="36">
                  <c:v>1983</c:v>
                </c:pt>
                <c:pt idx="37">
                  <c:v>1984</c:v>
                </c:pt>
                <c:pt idx="38">
                  <c:v>1985</c:v>
                </c:pt>
                <c:pt idx="39">
                  <c:v>1986</c:v>
                </c:pt>
                <c:pt idx="40">
                  <c:v>1987</c:v>
                </c:pt>
                <c:pt idx="41">
                  <c:v>1988</c:v>
                </c:pt>
                <c:pt idx="42">
                  <c:v>1989</c:v>
                </c:pt>
                <c:pt idx="43">
                  <c:v>1990</c:v>
                </c:pt>
                <c:pt idx="44">
                  <c:v>1991</c:v>
                </c:pt>
                <c:pt idx="45">
                  <c:v>1992</c:v>
                </c:pt>
                <c:pt idx="46">
                  <c:v>1993</c:v>
                </c:pt>
                <c:pt idx="47">
                  <c:v>1994</c:v>
                </c:pt>
                <c:pt idx="48">
                  <c:v>1995</c:v>
                </c:pt>
                <c:pt idx="49">
                  <c:v>1996</c:v>
                </c:pt>
                <c:pt idx="50">
                  <c:v>1997</c:v>
                </c:pt>
                <c:pt idx="51">
                  <c:v>1998</c:v>
                </c:pt>
                <c:pt idx="52">
                  <c:v>1999</c:v>
                </c:pt>
                <c:pt idx="53">
                  <c:v>2000</c:v>
                </c:pt>
                <c:pt idx="54">
                  <c:v>2001</c:v>
                </c:pt>
                <c:pt idx="55">
                  <c:v>2002</c:v>
                </c:pt>
                <c:pt idx="56">
                  <c:v>2003</c:v>
                </c:pt>
                <c:pt idx="57">
                  <c:v>2004</c:v>
                </c:pt>
                <c:pt idx="58">
                  <c:v>2005</c:v>
                </c:pt>
                <c:pt idx="59">
                  <c:v>2006</c:v>
                </c:pt>
                <c:pt idx="60">
                  <c:v>2007</c:v>
                </c:pt>
                <c:pt idx="61">
                  <c:v>2008</c:v>
                </c:pt>
                <c:pt idx="62">
                  <c:v>2009</c:v>
                </c:pt>
              </c:numCache>
            </c:numRef>
          </c:val>
        </c:ser>
        <c:ser>
          <c:idx val="1"/>
          <c:order val="1"/>
          <c:spPr>
            <a:ln>
              <a:solidFill>
                <a:srgbClr val="000000"/>
              </a:solidFill>
            </a:ln>
          </c:spPr>
          <c:marker>
            <c:symbol val="none"/>
          </c:marker>
          <c:cat>
            <c:numRef>
              <c:f>[1]T6!$A$7:$A$69</c:f>
              <c:numCache>
                <c:formatCode>General</c:formatCode>
                <c:ptCount val="63"/>
                <c:pt idx="0">
                  <c:v>1947</c:v>
                </c:pt>
                <c:pt idx="1">
                  <c:v>1948</c:v>
                </c:pt>
                <c:pt idx="2">
                  <c:v>1949</c:v>
                </c:pt>
                <c:pt idx="3">
                  <c:v>1950</c:v>
                </c:pt>
                <c:pt idx="4">
                  <c:v>1951</c:v>
                </c:pt>
                <c:pt idx="5">
                  <c:v>1952</c:v>
                </c:pt>
                <c:pt idx="6">
                  <c:v>1953</c:v>
                </c:pt>
                <c:pt idx="7">
                  <c:v>1954</c:v>
                </c:pt>
                <c:pt idx="8">
                  <c:v>1955</c:v>
                </c:pt>
                <c:pt idx="9">
                  <c:v>1956</c:v>
                </c:pt>
                <c:pt idx="10">
                  <c:v>1957</c:v>
                </c:pt>
                <c:pt idx="11">
                  <c:v>1958</c:v>
                </c:pt>
                <c:pt idx="12">
                  <c:v>1959</c:v>
                </c:pt>
                <c:pt idx="13">
                  <c:v>1960</c:v>
                </c:pt>
                <c:pt idx="14">
                  <c:v>1961</c:v>
                </c:pt>
                <c:pt idx="15">
                  <c:v>1962</c:v>
                </c:pt>
                <c:pt idx="16">
                  <c:v>1963</c:v>
                </c:pt>
                <c:pt idx="17">
                  <c:v>1964</c:v>
                </c:pt>
                <c:pt idx="18">
                  <c:v>1965</c:v>
                </c:pt>
                <c:pt idx="19">
                  <c:v>1966</c:v>
                </c:pt>
                <c:pt idx="20">
                  <c:v>1967</c:v>
                </c:pt>
                <c:pt idx="21">
                  <c:v>1968</c:v>
                </c:pt>
                <c:pt idx="22">
                  <c:v>1969</c:v>
                </c:pt>
                <c:pt idx="23">
                  <c:v>1970</c:v>
                </c:pt>
                <c:pt idx="24">
                  <c:v>1971</c:v>
                </c:pt>
                <c:pt idx="25">
                  <c:v>1972</c:v>
                </c:pt>
                <c:pt idx="26">
                  <c:v>1973</c:v>
                </c:pt>
                <c:pt idx="27">
                  <c:v>1974</c:v>
                </c:pt>
                <c:pt idx="28">
                  <c:v>1975</c:v>
                </c:pt>
                <c:pt idx="29">
                  <c:v>1976</c:v>
                </c:pt>
                <c:pt idx="30">
                  <c:v>1977</c:v>
                </c:pt>
                <c:pt idx="31">
                  <c:v>1978</c:v>
                </c:pt>
                <c:pt idx="32">
                  <c:v>1979</c:v>
                </c:pt>
                <c:pt idx="33">
                  <c:v>1980</c:v>
                </c:pt>
                <c:pt idx="34">
                  <c:v>1981</c:v>
                </c:pt>
                <c:pt idx="35">
                  <c:v>1982</c:v>
                </c:pt>
                <c:pt idx="36">
                  <c:v>1983</c:v>
                </c:pt>
                <c:pt idx="37">
                  <c:v>1984</c:v>
                </c:pt>
                <c:pt idx="38">
                  <c:v>1985</c:v>
                </c:pt>
                <c:pt idx="39">
                  <c:v>1986</c:v>
                </c:pt>
                <c:pt idx="40">
                  <c:v>1987</c:v>
                </c:pt>
                <c:pt idx="41">
                  <c:v>1988</c:v>
                </c:pt>
                <c:pt idx="42">
                  <c:v>1989</c:v>
                </c:pt>
                <c:pt idx="43">
                  <c:v>1990</c:v>
                </c:pt>
                <c:pt idx="44">
                  <c:v>1991</c:v>
                </c:pt>
                <c:pt idx="45">
                  <c:v>1992</c:v>
                </c:pt>
                <c:pt idx="46">
                  <c:v>1993</c:v>
                </c:pt>
                <c:pt idx="47">
                  <c:v>1994</c:v>
                </c:pt>
                <c:pt idx="48">
                  <c:v>1995</c:v>
                </c:pt>
                <c:pt idx="49">
                  <c:v>1996</c:v>
                </c:pt>
                <c:pt idx="50">
                  <c:v>1997</c:v>
                </c:pt>
                <c:pt idx="51">
                  <c:v>1998</c:v>
                </c:pt>
                <c:pt idx="52">
                  <c:v>1999</c:v>
                </c:pt>
                <c:pt idx="53">
                  <c:v>2000</c:v>
                </c:pt>
                <c:pt idx="54">
                  <c:v>2001</c:v>
                </c:pt>
                <c:pt idx="55">
                  <c:v>2002</c:v>
                </c:pt>
                <c:pt idx="56">
                  <c:v>2003</c:v>
                </c:pt>
                <c:pt idx="57">
                  <c:v>2004</c:v>
                </c:pt>
                <c:pt idx="58">
                  <c:v>2005</c:v>
                </c:pt>
                <c:pt idx="59">
                  <c:v>2006</c:v>
                </c:pt>
                <c:pt idx="60">
                  <c:v>2007</c:v>
                </c:pt>
                <c:pt idx="61">
                  <c:v>2008</c:v>
                </c:pt>
                <c:pt idx="62">
                  <c:v>2009</c:v>
                </c:pt>
              </c:numCache>
            </c:numRef>
          </c:cat>
          <c:val>
            <c:numRef>
              <c:f>'Chart2 Data'!$E$6:$E$68</c:f>
              <c:numCache>
                <c:formatCode>0.00</c:formatCode>
                <c:ptCount val="63"/>
                <c:pt idx="0">
                  <c:v>72.685585055794434</c:v>
                </c:pt>
                <c:pt idx="1">
                  <c:v>70.91635314597751</c:v>
                </c:pt>
                <c:pt idx="2">
                  <c:v>70.506310367723259</c:v>
                </c:pt>
                <c:pt idx="3">
                  <c:v>71.672379902619184</c:v>
                </c:pt>
                <c:pt idx="4">
                  <c:v>73.46654402028426</c:v>
                </c:pt>
                <c:pt idx="5">
                  <c:v>76.558283012153396</c:v>
                </c:pt>
                <c:pt idx="6">
                  <c:v>76.493957304584058</c:v>
                </c:pt>
                <c:pt idx="7">
                  <c:v>74.13080124997542</c:v>
                </c:pt>
                <c:pt idx="8">
                  <c:v>78.986146671053092</c:v>
                </c:pt>
                <c:pt idx="9">
                  <c:v>83.021547956003459</c:v>
                </c:pt>
                <c:pt idx="10">
                  <c:v>80.298825636091053</c:v>
                </c:pt>
                <c:pt idx="11">
                  <c:v>82.348336996882125</c:v>
                </c:pt>
                <c:pt idx="12">
                  <c:v>82.201776613936588</c:v>
                </c:pt>
                <c:pt idx="13">
                  <c:v>83.446434342745803</c:v>
                </c:pt>
                <c:pt idx="14">
                  <c:v>83.040830610939111</c:v>
                </c:pt>
                <c:pt idx="15">
                  <c:v>82.626355163948759</c:v>
                </c:pt>
                <c:pt idx="16">
                  <c:v>83.057413045696975</c:v>
                </c:pt>
                <c:pt idx="17">
                  <c:v>83.480312963879513</c:v>
                </c:pt>
                <c:pt idx="18">
                  <c:v>83.936745361599179</c:v>
                </c:pt>
                <c:pt idx="19">
                  <c:v>82.516129067295736</c:v>
                </c:pt>
                <c:pt idx="20">
                  <c:v>81.398918860448859</c:v>
                </c:pt>
                <c:pt idx="21">
                  <c:v>83.850805291381178</c:v>
                </c:pt>
                <c:pt idx="22">
                  <c:v>86.18714276128523</c:v>
                </c:pt>
                <c:pt idx="23">
                  <c:v>87.565990348542329</c:v>
                </c:pt>
                <c:pt idx="24">
                  <c:v>87.391087814452135</c:v>
                </c:pt>
                <c:pt idx="25">
                  <c:v>88.413080351767206</c:v>
                </c:pt>
                <c:pt idx="26">
                  <c:v>88.895209627601773</c:v>
                </c:pt>
                <c:pt idx="27">
                  <c:v>89.752749713342808</c:v>
                </c:pt>
                <c:pt idx="28">
                  <c:v>87.251445172171714</c:v>
                </c:pt>
                <c:pt idx="29">
                  <c:v>89.740356283226561</c:v>
                </c:pt>
                <c:pt idx="30">
                  <c:v>90.721785973495827</c:v>
                </c:pt>
                <c:pt idx="31">
                  <c:v>89.936849213826449</c:v>
                </c:pt>
                <c:pt idx="32">
                  <c:v>89.74941956434823</c:v>
                </c:pt>
                <c:pt idx="33">
                  <c:v>90.436136262028938</c:v>
                </c:pt>
                <c:pt idx="34">
                  <c:v>90.520254665590556</c:v>
                </c:pt>
                <c:pt idx="35">
                  <c:v>92.715990201335813</c:v>
                </c:pt>
                <c:pt idx="36">
                  <c:v>92.822399028076589</c:v>
                </c:pt>
                <c:pt idx="37">
                  <c:v>93.500809992149641</c:v>
                </c:pt>
                <c:pt idx="38">
                  <c:v>92.490485345532022</c:v>
                </c:pt>
                <c:pt idx="39">
                  <c:v>89.360565622442564</c:v>
                </c:pt>
                <c:pt idx="40">
                  <c:v>89.662695321709919</c:v>
                </c:pt>
                <c:pt idx="41">
                  <c:v>89.007872411264572</c:v>
                </c:pt>
                <c:pt idx="42">
                  <c:v>88.823805517249397</c:v>
                </c:pt>
                <c:pt idx="43">
                  <c:v>86.780197903368872</c:v>
                </c:pt>
                <c:pt idx="44">
                  <c:v>85.667787153971915</c:v>
                </c:pt>
                <c:pt idx="45">
                  <c:v>83.802288482356019</c:v>
                </c:pt>
                <c:pt idx="46">
                  <c:v>84.283511278684855</c:v>
                </c:pt>
                <c:pt idx="47">
                  <c:v>85.899085150889135</c:v>
                </c:pt>
                <c:pt idx="48">
                  <c:v>86.857139876647253</c:v>
                </c:pt>
                <c:pt idx="49">
                  <c:v>84.218991067304273</c:v>
                </c:pt>
                <c:pt idx="50">
                  <c:v>84.765309396832748</c:v>
                </c:pt>
                <c:pt idx="51">
                  <c:v>84.385275835689853</c:v>
                </c:pt>
                <c:pt idx="52">
                  <c:v>84.2</c:v>
                </c:pt>
                <c:pt idx="53">
                  <c:v>84.216432124319681</c:v>
                </c:pt>
                <c:pt idx="54">
                  <c:v>82.698214078911136</c:v>
                </c:pt>
                <c:pt idx="55">
                  <c:v>80.240513972566603</c:v>
                </c:pt>
                <c:pt idx="56">
                  <c:v>77.409044045554182</c:v>
                </c:pt>
                <c:pt idx="57">
                  <c:v>75.349953857043872</c:v>
                </c:pt>
                <c:pt idx="58">
                  <c:v>75.900900645183</c:v>
                </c:pt>
                <c:pt idx="59">
                  <c:v>76.019973243404749</c:v>
                </c:pt>
                <c:pt idx="60">
                  <c:v>75.027024629495713</c:v>
                </c:pt>
                <c:pt idx="61">
                  <c:v>72.668199522994698</c:v>
                </c:pt>
                <c:pt idx="62">
                  <c:v>70.088923177376216</c:v>
                </c:pt>
              </c:numCache>
            </c:numRef>
          </c:val>
        </c:ser>
        <c:marker val="1"/>
        <c:axId val="69638016"/>
        <c:axId val="69639552"/>
      </c:lineChart>
      <c:catAx>
        <c:axId val="69638016"/>
        <c:scaling>
          <c:orientation val="minMax"/>
        </c:scaling>
        <c:axPos val="b"/>
        <c:numFmt formatCode="General" sourceLinked="1"/>
        <c:tickLblPos val="low"/>
        <c:spPr>
          <a:ln w="3175">
            <a:solidFill>
              <a:srgbClr val="000000"/>
            </a:solidFill>
            <a:prstDash val="solid"/>
          </a:ln>
        </c:spPr>
        <c:txPr>
          <a:bodyPr rot="0" vert="horz" anchor="b" anchorCtr="1"/>
          <a:lstStyle/>
          <a:p>
            <a:pPr>
              <a:defRPr lang="en-CA" sz="1200" b="0" i="0" u="none" strike="noStrike" baseline="0">
                <a:solidFill>
                  <a:srgbClr val="000000"/>
                </a:solidFill>
                <a:latin typeface="Times New Roman"/>
                <a:ea typeface="Times New Roman"/>
                <a:cs typeface="Times New Roman"/>
              </a:defRPr>
            </a:pPr>
            <a:endParaRPr lang="en-US"/>
          </a:p>
        </c:txPr>
        <c:crossAx val="69639552"/>
        <c:crosses val="autoZero"/>
        <c:auto val="1"/>
        <c:lblAlgn val="ctr"/>
        <c:lblOffset val="0"/>
        <c:tickLblSkip val="4"/>
        <c:tickMarkSkip val="1"/>
      </c:catAx>
      <c:valAx>
        <c:axId val="69639552"/>
        <c:scaling>
          <c:orientation val="minMax"/>
          <c:max val="100"/>
          <c:min val="65"/>
        </c:scaling>
        <c:axPos val="l"/>
        <c:majorGridlines>
          <c:spPr>
            <a:ln w="3175">
              <a:solidFill>
                <a:srgbClr val="000000"/>
              </a:solidFill>
              <a:prstDash val="solid"/>
            </a:ln>
          </c:spPr>
        </c:majorGridlines>
        <c:title>
          <c:tx>
            <c:rich>
              <a:bodyPr rot="0" vert="horz"/>
              <a:lstStyle/>
              <a:p>
                <a:pPr algn="ctr">
                  <a:defRPr lang="en-CA" sz="1425" b="1" i="0" u="none" strike="noStrike" baseline="0">
                    <a:solidFill>
                      <a:srgbClr val="000000"/>
                    </a:solidFill>
                    <a:latin typeface="Times New Roman"/>
                    <a:ea typeface="Times New Roman"/>
                    <a:cs typeface="Times New Roman"/>
                  </a:defRPr>
                </a:pPr>
                <a:r>
                  <a:rPr lang="en-CA"/>
                  <a:t>%</a:t>
                </a:r>
              </a:p>
            </c:rich>
          </c:tx>
          <c:layout>
            <c:manualLayout>
              <c:xMode val="edge"/>
              <c:yMode val="edge"/>
              <c:x val="4.8943270300333734E-2"/>
              <c:y val="4.2345276872964167E-2"/>
            </c:manualLayout>
          </c:layout>
          <c:spPr>
            <a:noFill/>
            <a:ln w="25400">
              <a:noFill/>
            </a:ln>
          </c:spPr>
        </c:title>
        <c:numFmt formatCode="_(* #,##0_);_(* \(#,##0\);_(* &quot;-&quot;??_);_(@_)" sourceLinked="0"/>
        <c:tickLblPos val="nextTo"/>
        <c:spPr>
          <a:ln w="3175">
            <a:solidFill>
              <a:srgbClr val="000000"/>
            </a:solidFill>
            <a:prstDash val="solid"/>
          </a:ln>
        </c:spPr>
        <c:txPr>
          <a:bodyPr rot="0" vert="horz"/>
          <a:lstStyle/>
          <a:p>
            <a:pPr>
              <a:defRPr lang="en-CA" sz="1200" b="0" i="0" u="none" strike="noStrike" baseline="0">
                <a:solidFill>
                  <a:srgbClr val="000000"/>
                </a:solidFill>
                <a:latin typeface="Times New Roman"/>
                <a:ea typeface="Times New Roman"/>
                <a:cs typeface="Times New Roman"/>
              </a:defRPr>
            </a:pPr>
            <a:endParaRPr lang="en-US"/>
          </a:p>
        </c:txPr>
        <c:crossAx val="69638016"/>
        <c:crossesAt val="1"/>
        <c:crossBetween val="midCat"/>
        <c:majorUnit val="5"/>
      </c:valAx>
    </c:plotArea>
    <c:plotVisOnly val="1"/>
    <c:dispBlanksAs val="gap"/>
  </c:chart>
  <c:spPr>
    <a:noFill/>
    <a:ln w="9525">
      <a:noFill/>
    </a:ln>
  </c:spPr>
  <c:txPr>
    <a:bodyPr/>
    <a:lstStyle/>
    <a:p>
      <a:pPr>
        <a:defRPr sz="1200" b="0" i="0" u="none" strike="noStrike" baseline="0">
          <a:solidFill>
            <a:srgbClr val="000000"/>
          </a:solidFill>
          <a:latin typeface="Times New Roman"/>
          <a:ea typeface="Times New Roman"/>
          <a:cs typeface="Times New Roman"/>
        </a:defRPr>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4661654272382621"/>
          <c:y val="1.6774305555555563E-2"/>
          <c:w val="0.96165402569616665"/>
          <c:h val="0.9016252314814962"/>
        </c:manualLayout>
      </c:layout>
      <c:barChart>
        <c:barDir val="bar"/>
        <c:grouping val="clustered"/>
        <c:ser>
          <c:idx val="0"/>
          <c:order val="0"/>
          <c:dPt>
            <c:idx val="9"/>
            <c:spPr>
              <a:ln w="28575">
                <a:solidFill>
                  <a:schemeClr val="tx1"/>
                </a:solidFill>
              </a:ln>
            </c:spPr>
          </c:dPt>
          <c:dLbls>
            <c:dLbl>
              <c:idx val="0"/>
              <c:spPr>
                <a:solidFill>
                  <a:sysClr val="window" lastClr="FFFFFF">
                    <a:alpha val="0"/>
                  </a:sysClr>
                </a:solidFill>
                <a:ln>
                  <a:noFill/>
                </a:ln>
              </c:spPr>
              <c:txPr>
                <a:bodyPr/>
                <a:lstStyle/>
                <a:p>
                  <a:pPr>
                    <a:defRPr lang="en-US" sz="1200"/>
                  </a:pPr>
                  <a:endParaRPr lang="en-US"/>
                </a:p>
              </c:txPr>
            </c:dLbl>
            <c:dLbl>
              <c:idx val="9"/>
              <c:spPr>
                <a:solidFill>
                  <a:schemeClr val="bg1"/>
                </a:solidFill>
                <a:ln>
                  <a:noFill/>
                </a:ln>
              </c:spPr>
              <c:txPr>
                <a:bodyPr/>
                <a:lstStyle/>
                <a:p>
                  <a:pPr>
                    <a:defRPr lang="en-US" sz="1200" b="1"/>
                  </a:pPr>
                  <a:endParaRPr lang="en-US"/>
                </a:p>
              </c:txPr>
            </c:dLbl>
            <c:spPr>
              <a:solidFill>
                <a:schemeClr val="bg1"/>
              </a:solidFill>
              <a:ln>
                <a:noFill/>
              </a:ln>
            </c:spPr>
            <c:txPr>
              <a:bodyPr/>
              <a:lstStyle/>
              <a:p>
                <a:pPr>
                  <a:defRPr lang="en-US" sz="1200"/>
                </a:pPr>
                <a:endParaRPr lang="en-US"/>
              </a:p>
            </c:txPr>
            <c:showVal val="1"/>
          </c:dLbls>
          <c:cat>
            <c:strRef>
              <c:f>Data2!$J$69:$J$98</c:f>
              <c:strCache>
                <c:ptCount val="30"/>
                <c:pt idx="0">
                  <c:v>Italy</c:v>
                </c:pt>
                <c:pt idx="1">
                  <c:v>Mexico</c:v>
                </c:pt>
                <c:pt idx="2">
                  <c:v>Spain</c:v>
                </c:pt>
                <c:pt idx="3">
                  <c:v>Portugal</c:v>
                </c:pt>
                <c:pt idx="4">
                  <c:v>Austria</c:v>
                </c:pt>
                <c:pt idx="5">
                  <c:v>Belgium</c:v>
                </c:pt>
                <c:pt idx="6">
                  <c:v>Switzerland</c:v>
                </c:pt>
                <c:pt idx="7">
                  <c:v>Denmark</c:v>
                </c:pt>
                <c:pt idx="8">
                  <c:v>Netherlands</c:v>
                </c:pt>
                <c:pt idx="9">
                  <c:v>Canada</c:v>
                </c:pt>
                <c:pt idx="10">
                  <c:v>Luxembourg</c:v>
                </c:pt>
                <c:pt idx="11">
                  <c:v>France</c:v>
                </c:pt>
                <c:pt idx="12">
                  <c:v>New Zealand</c:v>
                </c:pt>
                <c:pt idx="13">
                  <c:v>Germany</c:v>
                </c:pt>
                <c:pt idx="14">
                  <c:v>Norway</c:v>
                </c:pt>
                <c:pt idx="15">
                  <c:v>Australia</c:v>
                </c:pt>
                <c:pt idx="16">
                  <c:v>Japan</c:v>
                </c:pt>
                <c:pt idx="17">
                  <c:v>United States</c:v>
                </c:pt>
                <c:pt idx="18">
                  <c:v>Hungary</c:v>
                </c:pt>
                <c:pt idx="19">
                  <c:v>United Kingdom</c:v>
                </c:pt>
                <c:pt idx="20">
                  <c:v>Finland</c:v>
                </c:pt>
                <c:pt idx="21">
                  <c:v>Sweden</c:v>
                </c:pt>
                <c:pt idx="22">
                  <c:v>Ireland</c:v>
                </c:pt>
                <c:pt idx="23">
                  <c:v>Iceland</c:v>
                </c:pt>
                <c:pt idx="24">
                  <c:v>Greece</c:v>
                </c:pt>
                <c:pt idx="25">
                  <c:v>Poland</c:v>
                </c:pt>
                <c:pt idx="26">
                  <c:v>Turkey</c:v>
                </c:pt>
                <c:pt idx="27">
                  <c:v>South Korea</c:v>
                </c:pt>
                <c:pt idx="28">
                  <c:v>Czech Republic</c:v>
                </c:pt>
                <c:pt idx="29">
                  <c:v>Slovak Republic</c:v>
                </c:pt>
              </c:strCache>
            </c:strRef>
          </c:cat>
          <c:val>
            <c:numRef>
              <c:f>Data2!$K$69:$K$98</c:f>
              <c:numCache>
                <c:formatCode>0.0</c:formatCode>
                <c:ptCount val="30"/>
                <c:pt idx="0">
                  <c:v>4.4540513412805176E-2</c:v>
                </c:pt>
                <c:pt idx="1">
                  <c:v>0.73230733333871956</c:v>
                </c:pt>
                <c:pt idx="2">
                  <c:v>0.85120127349009389</c:v>
                </c:pt>
                <c:pt idx="3">
                  <c:v>0.88862958728090913</c:v>
                </c:pt>
                <c:pt idx="4">
                  <c:v>0.89438441279312564</c:v>
                </c:pt>
                <c:pt idx="5">
                  <c:v>0.9321483696726135</c:v>
                </c:pt>
                <c:pt idx="6">
                  <c:v>1.044445258862714</c:v>
                </c:pt>
                <c:pt idx="7">
                  <c:v>1.0454002841187693</c:v>
                </c:pt>
                <c:pt idx="8">
                  <c:v>1.1133437364799326</c:v>
                </c:pt>
                <c:pt idx="9">
                  <c:v>1.1757899252636601</c:v>
                </c:pt>
                <c:pt idx="10">
                  <c:v>1.193428826424348</c:v>
                </c:pt>
                <c:pt idx="11">
                  <c:v>1.2158421444545597</c:v>
                </c:pt>
                <c:pt idx="12">
                  <c:v>1.3087363175797997</c:v>
                </c:pt>
                <c:pt idx="13">
                  <c:v>1.3339265139471517</c:v>
                </c:pt>
                <c:pt idx="14">
                  <c:v>1.647453740122762</c:v>
                </c:pt>
                <c:pt idx="15">
                  <c:v>1.7236894210382661</c:v>
                </c:pt>
                <c:pt idx="16">
                  <c:v>1.940219981795549</c:v>
                </c:pt>
                <c:pt idx="17">
                  <c:v>2.0157067347130737</c:v>
                </c:pt>
                <c:pt idx="18">
                  <c:v>2.1247015325140612</c:v>
                </c:pt>
                <c:pt idx="19">
                  <c:v>2.2536819340308147</c:v>
                </c:pt>
                <c:pt idx="20">
                  <c:v>2.2766232405001312</c:v>
                </c:pt>
                <c:pt idx="21">
                  <c:v>2.3055357112186314</c:v>
                </c:pt>
                <c:pt idx="22">
                  <c:v>2.7592219135025742</c:v>
                </c:pt>
                <c:pt idx="23">
                  <c:v>3.0040744271101931</c:v>
                </c:pt>
                <c:pt idx="24">
                  <c:v>3.1141300805045402</c:v>
                </c:pt>
                <c:pt idx="25">
                  <c:v>3.4343525711751237</c:v>
                </c:pt>
                <c:pt idx="26">
                  <c:v>3.9413269423071693</c:v>
                </c:pt>
                <c:pt idx="27">
                  <c:v>4.4717753762494761</c:v>
                </c:pt>
                <c:pt idx="28">
                  <c:v>4.5595537867690883</c:v>
                </c:pt>
                <c:pt idx="29">
                  <c:v>5.1141033651962298</c:v>
                </c:pt>
              </c:numCache>
            </c:numRef>
          </c:val>
        </c:ser>
        <c:axId val="70280704"/>
        <c:axId val="70282240"/>
      </c:barChart>
      <c:catAx>
        <c:axId val="70280704"/>
        <c:scaling>
          <c:orientation val="minMax"/>
        </c:scaling>
        <c:axPos val="l"/>
        <c:tickLblPos val="low"/>
        <c:txPr>
          <a:bodyPr/>
          <a:lstStyle/>
          <a:p>
            <a:pPr>
              <a:defRPr lang="en-US" sz="1200"/>
            </a:pPr>
            <a:endParaRPr lang="en-US"/>
          </a:p>
        </c:txPr>
        <c:crossAx val="70282240"/>
        <c:crosses val="autoZero"/>
        <c:auto val="1"/>
        <c:lblAlgn val="ctr"/>
        <c:lblOffset val="100"/>
      </c:catAx>
      <c:valAx>
        <c:axId val="70282240"/>
        <c:scaling>
          <c:orientation val="minMax"/>
          <c:min val="-0.5"/>
        </c:scaling>
        <c:axPos val="b"/>
        <c:majorGridlines/>
        <c:numFmt formatCode="0.0" sourceLinked="1"/>
        <c:tickLblPos val="nextTo"/>
        <c:txPr>
          <a:bodyPr/>
          <a:lstStyle/>
          <a:p>
            <a:pPr>
              <a:defRPr lang="en-US"/>
            </a:pPr>
            <a:endParaRPr lang="en-US"/>
          </a:p>
        </c:txPr>
        <c:crossAx val="70280704"/>
        <c:crosses val="autoZero"/>
        <c:crossBetween val="between"/>
      </c:valAx>
    </c:plotArea>
    <c:plotVisOnly val="1"/>
  </c:chart>
  <c:spPr>
    <a:ln>
      <a:noFill/>
    </a:ln>
  </c:sp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3"/>
  <c:chart>
    <c:autoTitleDeleted val="1"/>
    <c:plotArea>
      <c:layout>
        <c:manualLayout>
          <c:layoutTarget val="inner"/>
          <c:xMode val="edge"/>
          <c:yMode val="edge"/>
          <c:x val="4.8834628190899003E-2"/>
          <c:y val="1.9032082653616101E-2"/>
          <c:w val="0.95116537180910099"/>
          <c:h val="0.71163950617284832"/>
        </c:manualLayout>
      </c:layout>
      <c:barChart>
        <c:barDir val="col"/>
        <c:grouping val="clustered"/>
        <c:ser>
          <c:idx val="0"/>
          <c:order val="0"/>
          <c:tx>
            <c:strRef>
              <c:f>data!$H$71</c:f>
              <c:strCache>
                <c:ptCount val="1"/>
                <c:pt idx="0">
                  <c:v>Canada</c:v>
                </c:pt>
              </c:strCache>
            </c:strRef>
          </c:tx>
          <c:dLbls>
            <c:txPr>
              <a:bodyPr/>
              <a:lstStyle/>
              <a:p>
                <a:pPr>
                  <a:defRPr sz="1200" baseline="0"/>
                </a:pPr>
                <a:endParaRPr lang="en-US"/>
              </a:p>
            </c:txPr>
            <c:showVal val="1"/>
          </c:dLbls>
          <c:cat>
            <c:strRef>
              <c:f>data!$G$72:$G$77</c:f>
              <c:strCache>
                <c:ptCount val="6"/>
                <c:pt idx="0">
                  <c:v>47-73</c:v>
                </c:pt>
                <c:pt idx="1">
                  <c:v>73-00</c:v>
                </c:pt>
                <c:pt idx="2">
                  <c:v>73-89</c:v>
                </c:pt>
                <c:pt idx="3">
                  <c:v>89-96</c:v>
                </c:pt>
                <c:pt idx="4">
                  <c:v>96-00</c:v>
                </c:pt>
                <c:pt idx="5">
                  <c:v>00-07</c:v>
                </c:pt>
              </c:strCache>
            </c:strRef>
          </c:cat>
          <c:val>
            <c:numRef>
              <c:f>data!$H$72:$H$77</c:f>
              <c:numCache>
                <c:formatCode>0.00</c:formatCode>
                <c:ptCount val="6"/>
                <c:pt idx="0">
                  <c:v>0.80191527745045388</c:v>
                </c:pt>
                <c:pt idx="1">
                  <c:v>0.47469063345610973</c:v>
                </c:pt>
                <c:pt idx="2">
                  <c:v>0.42249375028382202</c:v>
                </c:pt>
                <c:pt idx="3">
                  <c:v>0.67939681763663573</c:v>
                </c:pt>
                <c:pt idx="4">
                  <c:v>0.50411797608377362</c:v>
                </c:pt>
                <c:pt idx="5">
                  <c:v>0.380367981205672</c:v>
                </c:pt>
              </c:numCache>
            </c:numRef>
          </c:val>
        </c:ser>
        <c:ser>
          <c:idx val="1"/>
          <c:order val="1"/>
          <c:tx>
            <c:strRef>
              <c:f>data!$I$71</c:f>
              <c:strCache>
                <c:ptCount val="1"/>
                <c:pt idx="0">
                  <c:v>United States</c:v>
                </c:pt>
              </c:strCache>
            </c:strRef>
          </c:tx>
          <c:dLbls>
            <c:txPr>
              <a:bodyPr/>
              <a:lstStyle/>
              <a:p>
                <a:pPr>
                  <a:defRPr sz="1200" baseline="0"/>
                </a:pPr>
                <a:endParaRPr lang="en-US"/>
              </a:p>
            </c:txPr>
            <c:showVal val="1"/>
          </c:dLbls>
          <c:cat>
            <c:strRef>
              <c:f>data!$G$72:$G$77</c:f>
              <c:strCache>
                <c:ptCount val="6"/>
                <c:pt idx="0">
                  <c:v>47-73</c:v>
                </c:pt>
                <c:pt idx="1">
                  <c:v>73-00</c:v>
                </c:pt>
                <c:pt idx="2">
                  <c:v>73-89</c:v>
                </c:pt>
                <c:pt idx="3">
                  <c:v>89-96</c:v>
                </c:pt>
                <c:pt idx="4">
                  <c:v>96-00</c:v>
                </c:pt>
                <c:pt idx="5">
                  <c:v>00-07</c:v>
                </c:pt>
              </c:strCache>
            </c:strRef>
          </c:cat>
          <c:val>
            <c:numRef>
              <c:f>data!$I$72:$I$77</c:f>
              <c:numCache>
                <c:formatCode>0.00</c:formatCode>
                <c:ptCount val="6"/>
                <c:pt idx="0">
                  <c:v>0.78997419603588881</c:v>
                </c:pt>
                <c:pt idx="1">
                  <c:v>0.51055293428269333</c:v>
                </c:pt>
                <c:pt idx="2">
                  <c:v>0.45267211306825117</c:v>
                </c:pt>
                <c:pt idx="3">
                  <c:v>0.61279914754620202</c:v>
                </c:pt>
                <c:pt idx="4">
                  <c:v>0.55712774886189997</c:v>
                </c:pt>
                <c:pt idx="5">
                  <c:v>1.0020649745402441</c:v>
                </c:pt>
              </c:numCache>
            </c:numRef>
          </c:val>
        </c:ser>
        <c:dLbls>
          <c:showVal val="1"/>
        </c:dLbls>
        <c:axId val="94064000"/>
        <c:axId val="94065792"/>
      </c:barChart>
      <c:catAx>
        <c:axId val="94064000"/>
        <c:scaling>
          <c:orientation val="minMax"/>
        </c:scaling>
        <c:axPos val="b"/>
        <c:numFmt formatCode="General" sourceLinked="1"/>
        <c:tickLblPos val="nextTo"/>
        <c:txPr>
          <a:bodyPr rot="0" vert="horz"/>
          <a:lstStyle/>
          <a:p>
            <a:pPr>
              <a:defRPr lang="en-CA" sz="1300" baseline="0"/>
            </a:pPr>
            <a:endParaRPr lang="en-US"/>
          </a:p>
        </c:txPr>
        <c:crossAx val="94065792"/>
        <c:crosses val="autoZero"/>
        <c:auto val="1"/>
        <c:lblAlgn val="ctr"/>
        <c:lblOffset val="100"/>
        <c:tickLblSkip val="1"/>
        <c:tickMarkSkip val="1"/>
      </c:catAx>
      <c:valAx>
        <c:axId val="94065792"/>
        <c:scaling>
          <c:orientation val="minMax"/>
        </c:scaling>
        <c:axPos val="l"/>
        <c:numFmt formatCode="0.0" sourceLinked="0"/>
        <c:tickLblPos val="nextTo"/>
        <c:txPr>
          <a:bodyPr rot="0" vert="horz"/>
          <a:lstStyle/>
          <a:p>
            <a:pPr>
              <a:defRPr lang="en-CA" sz="1200" baseline="0"/>
            </a:pPr>
            <a:endParaRPr lang="en-US"/>
          </a:p>
        </c:txPr>
        <c:crossAx val="94064000"/>
        <c:crosses val="autoZero"/>
        <c:crossBetween val="between"/>
        <c:minorUnit val="0.05"/>
      </c:valAx>
    </c:plotArea>
    <c:legend>
      <c:legendPos val="r"/>
      <c:layout>
        <c:manualLayout>
          <c:xMode val="edge"/>
          <c:yMode val="edge"/>
          <c:x val="0.27473334062408422"/>
          <c:y val="2.1496913580247583E-3"/>
          <c:w val="0.37233368581425857"/>
          <c:h val="0.19433957021845799"/>
        </c:manualLayout>
      </c:layout>
      <c:txPr>
        <a:bodyPr/>
        <a:lstStyle/>
        <a:p>
          <a:pPr>
            <a:defRPr lang="en-CA" sz="1200"/>
          </a:pPr>
          <a:endParaRPr lang="en-US"/>
        </a:p>
      </c:txPr>
    </c:legend>
    <c:plotVisOnly val="1"/>
    <c:dispBlanksAs val="gap"/>
  </c:chart>
  <c:spPr>
    <a:ln>
      <a:noFill/>
    </a:ln>
  </c:spPr>
  <c:txPr>
    <a:bodyPr/>
    <a:lstStyle/>
    <a:p>
      <a:pPr>
        <a:defRPr sz="1000"/>
      </a:pPr>
      <a:endParaRPr lang="en-US"/>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3.7106411822242155E-2"/>
          <c:y val="2.23900801601138E-2"/>
          <c:w val="0.94678953547820444"/>
          <c:h val="0.86975684559051891"/>
        </c:manualLayout>
      </c:layout>
      <c:barChart>
        <c:barDir val="col"/>
        <c:grouping val="clustered"/>
        <c:ser>
          <c:idx val="0"/>
          <c:order val="0"/>
          <c:dLbls>
            <c:numFmt formatCode="#,##0.0" sourceLinked="0"/>
            <c:spPr>
              <a:solidFill>
                <a:schemeClr val="bg1"/>
              </a:solidFill>
            </c:spPr>
            <c:txPr>
              <a:bodyPr/>
              <a:lstStyle/>
              <a:p>
                <a:pPr>
                  <a:defRPr lang="en-US" sz="1200" baseline="0"/>
                </a:pPr>
                <a:endParaRPr lang="en-US"/>
              </a:p>
            </c:txPr>
            <c:showVal val="1"/>
          </c:dLbls>
          <c:cat>
            <c:strRef>
              <c:f>ChartData!$R$36:$R$46</c:f>
              <c:strCache>
                <c:ptCount val="11"/>
                <c:pt idx="0">
                  <c:v>Nfld.</c:v>
                </c:pt>
                <c:pt idx="1">
                  <c:v>Que.</c:v>
                </c:pt>
                <c:pt idx="2">
                  <c:v>N.S.</c:v>
                </c:pt>
                <c:pt idx="3">
                  <c:v>Ont.</c:v>
                </c:pt>
                <c:pt idx="4">
                  <c:v>B.C.</c:v>
                </c:pt>
                <c:pt idx="5">
                  <c:v>Man.</c:v>
                </c:pt>
                <c:pt idx="6">
                  <c:v>Canada</c:v>
                </c:pt>
                <c:pt idx="7">
                  <c:v>Sask.</c:v>
                </c:pt>
                <c:pt idx="8">
                  <c:v>N.B.</c:v>
                </c:pt>
                <c:pt idx="9">
                  <c:v>P.E.I.</c:v>
                </c:pt>
                <c:pt idx="10">
                  <c:v>Alta.</c:v>
                </c:pt>
              </c:strCache>
            </c:strRef>
          </c:cat>
          <c:val>
            <c:numRef>
              <c:f>ChartData!$S$36:$S$46</c:f>
              <c:numCache>
                <c:formatCode>General</c:formatCode>
                <c:ptCount val="11"/>
                <c:pt idx="0">
                  <c:v>4.2485558962604255</c:v>
                </c:pt>
                <c:pt idx="1">
                  <c:v>0.43673239035135758</c:v>
                </c:pt>
                <c:pt idx="2">
                  <c:v>0.26103720880716874</c:v>
                </c:pt>
                <c:pt idx="3">
                  <c:v>0.24402691979839164</c:v>
                </c:pt>
                <c:pt idx="4">
                  <c:v>-0.45896744523735838</c:v>
                </c:pt>
                <c:pt idx="5">
                  <c:v>-0.54306014335510078</c:v>
                </c:pt>
                <c:pt idx="6">
                  <c:v>-0.57039759300010484</c:v>
                </c:pt>
                <c:pt idx="7">
                  <c:v>-0.62089525639878762</c:v>
                </c:pt>
                <c:pt idx="8">
                  <c:v>-1.0024186993381812</c:v>
                </c:pt>
                <c:pt idx="9">
                  <c:v>-1.870928182068643</c:v>
                </c:pt>
                <c:pt idx="10">
                  <c:v>-3.3982762224998577</c:v>
                </c:pt>
              </c:numCache>
            </c:numRef>
          </c:val>
        </c:ser>
        <c:axId val="94192768"/>
        <c:axId val="94194304"/>
      </c:barChart>
      <c:catAx>
        <c:axId val="94192768"/>
        <c:scaling>
          <c:orientation val="minMax"/>
        </c:scaling>
        <c:axPos val="b"/>
        <c:tickLblPos val="low"/>
        <c:txPr>
          <a:bodyPr/>
          <a:lstStyle/>
          <a:p>
            <a:pPr>
              <a:defRPr lang="en-US" sz="1400" baseline="0"/>
            </a:pPr>
            <a:endParaRPr lang="en-US"/>
          </a:p>
        </c:txPr>
        <c:crossAx val="94194304"/>
        <c:crosses val="autoZero"/>
        <c:auto val="1"/>
        <c:lblAlgn val="ctr"/>
        <c:lblOffset val="100"/>
      </c:catAx>
      <c:valAx>
        <c:axId val="94194304"/>
        <c:scaling>
          <c:orientation val="minMax"/>
        </c:scaling>
        <c:axPos val="l"/>
        <c:majorGridlines/>
        <c:numFmt formatCode="0" sourceLinked="0"/>
        <c:tickLblPos val="nextTo"/>
        <c:txPr>
          <a:bodyPr/>
          <a:lstStyle/>
          <a:p>
            <a:pPr>
              <a:defRPr lang="en-US" sz="1400"/>
            </a:pPr>
            <a:endParaRPr lang="en-US"/>
          </a:p>
        </c:txPr>
        <c:crossAx val="94192768"/>
        <c:crosses val="autoZero"/>
        <c:crossBetween val="between"/>
      </c:valAx>
    </c:plotArea>
    <c:plotVisOnly val="1"/>
  </c:chart>
  <c:spPr>
    <a:ln>
      <a:noFill/>
    </a:ln>
  </c:sp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3.7106411822242155E-2"/>
          <c:y val="2.23900801601138E-2"/>
          <c:w val="0.94678953547820432"/>
          <c:h val="0.8697568455905188"/>
        </c:manualLayout>
      </c:layout>
      <c:barChart>
        <c:barDir val="col"/>
        <c:grouping val="clustered"/>
        <c:ser>
          <c:idx val="0"/>
          <c:order val="0"/>
          <c:dLbls>
            <c:numFmt formatCode="#,##0.0" sourceLinked="0"/>
            <c:spPr>
              <a:solidFill>
                <a:schemeClr val="bg1"/>
              </a:solidFill>
            </c:spPr>
            <c:txPr>
              <a:bodyPr/>
              <a:lstStyle/>
              <a:p>
                <a:pPr>
                  <a:defRPr lang="en-US" sz="1400" baseline="0"/>
                </a:pPr>
                <a:endParaRPr lang="en-US"/>
              </a:p>
            </c:txPr>
            <c:showVal val="1"/>
          </c:dLbls>
          <c:cat>
            <c:strRef>
              <c:f>ChartData!$J$36:$J$46</c:f>
              <c:strCache>
                <c:ptCount val="11"/>
                <c:pt idx="0">
                  <c:v>Nfld.</c:v>
                </c:pt>
                <c:pt idx="1">
                  <c:v>N.S.</c:v>
                </c:pt>
                <c:pt idx="2">
                  <c:v>Que.</c:v>
                </c:pt>
                <c:pt idx="3">
                  <c:v>Ont.</c:v>
                </c:pt>
                <c:pt idx="4">
                  <c:v>Man.</c:v>
                </c:pt>
                <c:pt idx="5">
                  <c:v>B.C.</c:v>
                </c:pt>
                <c:pt idx="6">
                  <c:v>Canada</c:v>
                </c:pt>
                <c:pt idx="7">
                  <c:v>N.B.</c:v>
                </c:pt>
                <c:pt idx="8">
                  <c:v>Sask.</c:v>
                </c:pt>
                <c:pt idx="9">
                  <c:v>P.E.I.</c:v>
                </c:pt>
                <c:pt idx="10">
                  <c:v>Alta.</c:v>
                </c:pt>
              </c:strCache>
            </c:strRef>
          </c:cat>
          <c:val>
            <c:numRef>
              <c:f>ChartData!$K$36:$K$46</c:f>
              <c:numCache>
                <c:formatCode>General</c:formatCode>
                <c:ptCount val="11"/>
                <c:pt idx="0">
                  <c:v>4.1398073219474085</c:v>
                </c:pt>
                <c:pt idx="1">
                  <c:v>1.1184761553680422</c:v>
                </c:pt>
                <c:pt idx="2">
                  <c:v>0.94438621486507834</c:v>
                </c:pt>
                <c:pt idx="3">
                  <c:v>0.82361218991597163</c:v>
                </c:pt>
                <c:pt idx="4">
                  <c:v>0.61748249461144322</c:v>
                </c:pt>
                <c:pt idx="5">
                  <c:v>0.47831913759455524</c:v>
                </c:pt>
                <c:pt idx="6">
                  <c:v>0.43656976626789756</c:v>
                </c:pt>
                <c:pt idx="7">
                  <c:v>0.37276703185995874</c:v>
                </c:pt>
                <c:pt idx="8">
                  <c:v>0.11142440386837649</c:v>
                </c:pt>
                <c:pt idx="9">
                  <c:v>-0.17928695657068042</c:v>
                </c:pt>
                <c:pt idx="10">
                  <c:v>-1.5834446210469588</c:v>
                </c:pt>
              </c:numCache>
            </c:numRef>
          </c:val>
        </c:ser>
        <c:axId val="94223360"/>
        <c:axId val="94237440"/>
      </c:barChart>
      <c:catAx>
        <c:axId val="94223360"/>
        <c:scaling>
          <c:orientation val="minMax"/>
        </c:scaling>
        <c:axPos val="b"/>
        <c:tickLblPos val="low"/>
        <c:txPr>
          <a:bodyPr/>
          <a:lstStyle/>
          <a:p>
            <a:pPr>
              <a:defRPr lang="en-US" sz="1400" baseline="0"/>
            </a:pPr>
            <a:endParaRPr lang="en-US"/>
          </a:p>
        </c:txPr>
        <c:crossAx val="94237440"/>
        <c:crosses val="autoZero"/>
        <c:auto val="1"/>
        <c:lblAlgn val="ctr"/>
        <c:lblOffset val="100"/>
      </c:catAx>
      <c:valAx>
        <c:axId val="94237440"/>
        <c:scaling>
          <c:orientation val="minMax"/>
        </c:scaling>
        <c:axPos val="l"/>
        <c:majorGridlines/>
        <c:numFmt formatCode="0" sourceLinked="0"/>
        <c:tickLblPos val="nextTo"/>
        <c:txPr>
          <a:bodyPr/>
          <a:lstStyle/>
          <a:p>
            <a:pPr>
              <a:defRPr lang="en-US"/>
            </a:pPr>
            <a:endParaRPr lang="en-US"/>
          </a:p>
        </c:txPr>
        <c:crossAx val="94223360"/>
        <c:crosses val="autoZero"/>
        <c:crossBetween val="between"/>
      </c:valAx>
    </c:plotArea>
    <c:plotVisOnly val="1"/>
  </c:chart>
  <c:spPr>
    <a:ln>
      <a:noFill/>
    </a:ln>
  </c:sp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3.7106411822242155E-2"/>
          <c:y val="2.23900801601138E-2"/>
          <c:w val="0.94678953547820444"/>
          <c:h val="0.79627593772080063"/>
        </c:manualLayout>
      </c:layout>
      <c:barChart>
        <c:barDir val="bar"/>
        <c:grouping val="clustered"/>
        <c:ser>
          <c:idx val="0"/>
          <c:order val="0"/>
          <c:dLbls>
            <c:numFmt formatCode="#,##0.0" sourceLinked="0"/>
            <c:spPr>
              <a:solidFill>
                <a:schemeClr val="bg1"/>
              </a:solidFill>
            </c:spPr>
            <c:txPr>
              <a:bodyPr/>
              <a:lstStyle/>
              <a:p>
                <a:pPr>
                  <a:defRPr lang="en-US"/>
                </a:pPr>
                <a:endParaRPr lang="en-US"/>
              </a:p>
            </c:txPr>
            <c:showVal val="1"/>
          </c:dLbls>
          <c:cat>
            <c:strRef>
              <c:f>ChartData!$V$36:$V$51</c:f>
              <c:strCache>
                <c:ptCount val="16"/>
                <c:pt idx="0">
                  <c:v>Professional, Scientific and Technical Services</c:v>
                </c:pt>
                <c:pt idx="1">
                  <c:v>Mining and Oil and Gas Extraction</c:v>
                </c:pt>
                <c:pt idx="2">
                  <c:v>Arts, Entertainment and Recreation</c:v>
                </c:pt>
                <c:pt idx="3">
                  <c:v>ASWMRS**</c:v>
                </c:pt>
                <c:pt idx="4">
                  <c:v>Transportation and Warehousing</c:v>
                </c:pt>
                <c:pt idx="5">
                  <c:v>Retail Trade</c:v>
                </c:pt>
                <c:pt idx="6">
                  <c:v>FIRE*</c:v>
                </c:pt>
                <c:pt idx="7">
                  <c:v>Other Services</c:v>
                </c:pt>
                <c:pt idx="8">
                  <c:v>Market Sector</c:v>
                </c:pt>
                <c:pt idx="9">
                  <c:v>Accommodation and Food Services</c:v>
                </c:pt>
                <c:pt idx="10">
                  <c:v>Wholesale Trade</c:v>
                </c:pt>
                <c:pt idx="11">
                  <c:v>Utilities</c:v>
                </c:pt>
                <c:pt idx="12">
                  <c:v>Information and Cultural Industries</c:v>
                </c:pt>
                <c:pt idx="13">
                  <c:v>Construction</c:v>
                </c:pt>
                <c:pt idx="14">
                  <c:v>Manufacturing</c:v>
                </c:pt>
                <c:pt idx="15">
                  <c:v>Agriculture, forestry, fishing and hunting</c:v>
                </c:pt>
              </c:strCache>
            </c:strRef>
          </c:cat>
          <c:val>
            <c:numRef>
              <c:f>ChartData!$W$36:$W$51</c:f>
              <c:numCache>
                <c:formatCode>General</c:formatCode>
                <c:ptCount val="16"/>
                <c:pt idx="0">
                  <c:v>-6.7304189854477734</c:v>
                </c:pt>
                <c:pt idx="1">
                  <c:v>-5.6840798531915775</c:v>
                </c:pt>
                <c:pt idx="2">
                  <c:v>-4.4943737981809084</c:v>
                </c:pt>
                <c:pt idx="3">
                  <c:v>-2.7748883605889572</c:v>
                </c:pt>
                <c:pt idx="4">
                  <c:v>-1.9432199139105781</c:v>
                </c:pt>
                <c:pt idx="5">
                  <c:v>-1.0024833142392331</c:v>
                </c:pt>
                <c:pt idx="6">
                  <c:v>-0.89991714448857163</c:v>
                </c:pt>
                <c:pt idx="7">
                  <c:v>-0.82384722749054551</c:v>
                </c:pt>
                <c:pt idx="8">
                  <c:v>-0.57039759300009374</c:v>
                </c:pt>
                <c:pt idx="9">
                  <c:v>-0.40312713185246857</c:v>
                </c:pt>
                <c:pt idx="10">
                  <c:v>-0.16097545003592872</c:v>
                </c:pt>
                <c:pt idx="11">
                  <c:v>-1.0356117192833468E-2</c:v>
                </c:pt>
                <c:pt idx="12">
                  <c:v>0.53245328923964685</c:v>
                </c:pt>
                <c:pt idx="13">
                  <c:v>1.4239027475795365</c:v>
                </c:pt>
                <c:pt idx="14">
                  <c:v>1.6319958811469082</c:v>
                </c:pt>
                <c:pt idx="15">
                  <c:v>2.0099466804512907</c:v>
                </c:pt>
              </c:numCache>
            </c:numRef>
          </c:val>
        </c:ser>
        <c:axId val="94036352"/>
        <c:axId val="94037888"/>
      </c:barChart>
      <c:catAx>
        <c:axId val="94036352"/>
        <c:scaling>
          <c:orientation val="minMax"/>
        </c:scaling>
        <c:axPos val="l"/>
        <c:tickLblPos val="low"/>
        <c:txPr>
          <a:bodyPr/>
          <a:lstStyle/>
          <a:p>
            <a:pPr>
              <a:defRPr lang="en-US"/>
            </a:pPr>
            <a:endParaRPr lang="en-US"/>
          </a:p>
        </c:txPr>
        <c:crossAx val="94037888"/>
        <c:crosses val="autoZero"/>
        <c:auto val="1"/>
        <c:lblAlgn val="ctr"/>
        <c:lblOffset val="100"/>
      </c:catAx>
      <c:valAx>
        <c:axId val="94037888"/>
        <c:scaling>
          <c:orientation val="minMax"/>
        </c:scaling>
        <c:axPos val="b"/>
        <c:majorGridlines/>
        <c:numFmt formatCode="0" sourceLinked="0"/>
        <c:tickLblPos val="nextTo"/>
        <c:txPr>
          <a:bodyPr/>
          <a:lstStyle/>
          <a:p>
            <a:pPr>
              <a:defRPr lang="en-US"/>
            </a:pPr>
            <a:endParaRPr lang="en-US"/>
          </a:p>
        </c:txPr>
        <c:crossAx val="94036352"/>
        <c:crosses val="autoZero"/>
        <c:crossBetween val="between"/>
      </c:valAx>
    </c:plotArea>
    <c:plotVisOnly val="1"/>
  </c:chart>
  <c:spPr>
    <a:ln>
      <a:noFill/>
    </a:ln>
  </c:spPr>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3.7106411822242155E-2"/>
          <c:y val="2.23900801601138E-2"/>
          <c:w val="0.94678953547820444"/>
          <c:h val="0.78211159414649822"/>
        </c:manualLayout>
      </c:layout>
      <c:barChart>
        <c:barDir val="bar"/>
        <c:grouping val="clustered"/>
        <c:ser>
          <c:idx val="0"/>
          <c:order val="0"/>
          <c:dLbls>
            <c:numFmt formatCode="#,##0.0" sourceLinked="0"/>
            <c:spPr>
              <a:solidFill>
                <a:schemeClr val="bg1"/>
              </a:solidFill>
            </c:spPr>
            <c:txPr>
              <a:bodyPr/>
              <a:lstStyle/>
              <a:p>
                <a:pPr>
                  <a:defRPr lang="en-US" sz="1200" baseline="0"/>
                </a:pPr>
                <a:endParaRPr lang="en-US"/>
              </a:p>
            </c:txPr>
            <c:showVal val="1"/>
          </c:dLbls>
          <c:cat>
            <c:strRef>
              <c:f>ChartData!$N$36:$N$51</c:f>
              <c:strCache>
                <c:ptCount val="16"/>
                <c:pt idx="0">
                  <c:v>Mining and Oil and Gas Extraction</c:v>
                </c:pt>
                <c:pt idx="1">
                  <c:v>Arts, Entertainment and Recreation</c:v>
                </c:pt>
                <c:pt idx="2">
                  <c:v>Professional, Scientific and Technical Services</c:v>
                </c:pt>
                <c:pt idx="3">
                  <c:v>Transportation and Warehousing</c:v>
                </c:pt>
                <c:pt idx="4">
                  <c:v>ASWMRS**</c:v>
                </c:pt>
                <c:pt idx="5">
                  <c:v>Utilities</c:v>
                </c:pt>
                <c:pt idx="6">
                  <c:v>FIRE*</c:v>
                </c:pt>
                <c:pt idx="7">
                  <c:v>Market Sector</c:v>
                </c:pt>
                <c:pt idx="8">
                  <c:v>Accommodation and Food Services</c:v>
                </c:pt>
                <c:pt idx="9">
                  <c:v>Other Services</c:v>
                </c:pt>
                <c:pt idx="10">
                  <c:v>Information and Cultural Industries</c:v>
                </c:pt>
                <c:pt idx="11">
                  <c:v>Construction</c:v>
                </c:pt>
                <c:pt idx="12">
                  <c:v>Manufacturing</c:v>
                </c:pt>
                <c:pt idx="13">
                  <c:v>Retail Trade</c:v>
                </c:pt>
                <c:pt idx="14">
                  <c:v>Wholesale Trade</c:v>
                </c:pt>
                <c:pt idx="15">
                  <c:v>Agriculture, forestry, fishing and hunting</c:v>
                </c:pt>
              </c:strCache>
            </c:strRef>
          </c:cat>
          <c:val>
            <c:numRef>
              <c:f>ChartData!$O$36:$O$51</c:f>
              <c:numCache>
                <c:formatCode>General</c:formatCode>
                <c:ptCount val="16"/>
                <c:pt idx="0">
                  <c:v>-4.7783885586699375</c:v>
                </c:pt>
                <c:pt idx="1">
                  <c:v>-2.0288006828717142</c:v>
                </c:pt>
                <c:pt idx="2">
                  <c:v>-0.70344355045536267</c:v>
                </c:pt>
                <c:pt idx="3">
                  <c:v>-0.49193135775580382</c:v>
                </c:pt>
                <c:pt idx="4">
                  <c:v>-0.40149944861980202</c:v>
                </c:pt>
                <c:pt idx="5">
                  <c:v>-0.25437586710285925</c:v>
                </c:pt>
                <c:pt idx="6">
                  <c:v>-5.1243005878553955E-3</c:v>
                </c:pt>
                <c:pt idx="7">
                  <c:v>0.43656976626789756</c:v>
                </c:pt>
                <c:pt idx="8">
                  <c:v>0.58864099805668868</c:v>
                </c:pt>
                <c:pt idx="9">
                  <c:v>1.1737041170716278</c:v>
                </c:pt>
                <c:pt idx="10">
                  <c:v>1.4837644889723443</c:v>
                </c:pt>
                <c:pt idx="11">
                  <c:v>1.6358033914570358</c:v>
                </c:pt>
                <c:pt idx="12">
                  <c:v>1.7963110138586424</c:v>
                </c:pt>
                <c:pt idx="13">
                  <c:v>2.1257940072903816</c:v>
                </c:pt>
                <c:pt idx="14">
                  <c:v>2.2310408129342147</c:v>
                </c:pt>
                <c:pt idx="15">
                  <c:v>2.5485154896559781</c:v>
                </c:pt>
              </c:numCache>
            </c:numRef>
          </c:val>
        </c:ser>
        <c:axId val="94139136"/>
        <c:axId val="94140672"/>
      </c:barChart>
      <c:catAx>
        <c:axId val="94139136"/>
        <c:scaling>
          <c:orientation val="minMax"/>
        </c:scaling>
        <c:axPos val="l"/>
        <c:tickLblPos val="low"/>
        <c:txPr>
          <a:bodyPr/>
          <a:lstStyle/>
          <a:p>
            <a:pPr>
              <a:defRPr lang="en-US" sz="1300" baseline="0"/>
            </a:pPr>
            <a:endParaRPr lang="en-US"/>
          </a:p>
        </c:txPr>
        <c:crossAx val="94140672"/>
        <c:crosses val="autoZero"/>
        <c:auto val="1"/>
        <c:lblAlgn val="ctr"/>
        <c:lblOffset val="100"/>
      </c:catAx>
      <c:valAx>
        <c:axId val="94140672"/>
        <c:scaling>
          <c:orientation val="minMax"/>
        </c:scaling>
        <c:axPos val="b"/>
        <c:majorGridlines/>
        <c:numFmt formatCode="0" sourceLinked="0"/>
        <c:tickLblPos val="nextTo"/>
        <c:txPr>
          <a:bodyPr/>
          <a:lstStyle/>
          <a:p>
            <a:pPr>
              <a:defRPr lang="en-US" sz="1200" baseline="0"/>
            </a:pPr>
            <a:endParaRPr lang="en-US"/>
          </a:p>
        </c:txPr>
        <c:crossAx val="94139136"/>
        <c:crosses val="autoZero"/>
        <c:crossBetween val="between"/>
      </c:valAx>
    </c:plotArea>
    <c:plotVisOnly val="1"/>
  </c:chart>
  <c:spPr>
    <a:ln>
      <a:noFill/>
    </a:ln>
  </c:spPr>
  <c:externalData r:id="rId1"/>
  <c:userShapes r:id="rId2"/>
</c:chartSpace>
</file>

<file path=ppt/drawings/drawing1.xml><?xml version="1.0" encoding="utf-8"?>
<c:userShapes xmlns:c="http://schemas.openxmlformats.org/drawingml/2006/chart">
  <cdr:relSizeAnchor xmlns:cdr="http://schemas.openxmlformats.org/drawingml/2006/chartDrawing">
    <cdr:from>
      <cdr:x>0.00575</cdr:x>
      <cdr:y>0.93811</cdr:y>
    </cdr:from>
    <cdr:to>
      <cdr:x>0.65517</cdr:x>
      <cdr:y>0.993</cdr:y>
    </cdr:to>
    <cdr:sp macro="" textlink="">
      <cdr:nvSpPr>
        <cdr:cNvPr id="1026" name="Text Box 2"/>
        <cdr:cNvSpPr txBox="1">
          <a:spLocks xmlns:a="http://schemas.openxmlformats.org/drawingml/2006/main" noChangeArrowheads="1"/>
        </cdr:cNvSpPr>
      </cdr:nvSpPr>
      <cdr:spPr bwMode="auto">
        <a:xfrm xmlns:a="http://schemas.openxmlformats.org/drawingml/2006/main">
          <a:off x="49235" y="5486401"/>
          <a:ext cx="5560989" cy="32101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p xmlns:a="http://schemas.openxmlformats.org/drawingml/2006/main">
          <a:pPr algn="l" rtl="0">
            <a:defRPr sz="1000"/>
          </a:pPr>
          <a:r>
            <a:rPr lang="en-CA" sz="1200" b="0" i="0" strike="noStrike">
              <a:solidFill>
                <a:srgbClr val="000000"/>
              </a:solidFill>
              <a:latin typeface="Times New Roman"/>
              <a:cs typeface="Times New Roman"/>
            </a:rPr>
            <a:t>Source: CSLS Canada-US Productivity Database</a:t>
          </a:r>
        </a:p>
      </cdr:txBody>
    </cdr:sp>
  </cdr:relSizeAnchor>
</c:userShapes>
</file>

<file path=ppt/drawings/drawing2.xml><?xml version="1.0" encoding="utf-8"?>
<c:userShapes xmlns:c="http://schemas.openxmlformats.org/drawingml/2006/chart">
  <cdr:relSizeAnchor xmlns:cdr="http://schemas.openxmlformats.org/drawingml/2006/chartDrawing">
    <cdr:from>
      <cdr:x>0.00091</cdr:x>
      <cdr:y>0.96625</cdr:y>
    </cdr:from>
    <cdr:to>
      <cdr:x>1</cdr:x>
      <cdr:y>1</cdr:y>
    </cdr:to>
    <cdr:sp macro="" textlink="">
      <cdr:nvSpPr>
        <cdr:cNvPr id="2" name="TextBox 1"/>
        <cdr:cNvSpPr txBox="1"/>
      </cdr:nvSpPr>
      <cdr:spPr>
        <a:xfrm xmlns:a="http://schemas.openxmlformats.org/drawingml/2006/main">
          <a:off x="7894" y="6084979"/>
          <a:ext cx="8666941" cy="212542"/>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000" dirty="0"/>
            <a:t>Source: Groningen Growth and Development Centre:</a:t>
          </a:r>
          <a:r>
            <a:rPr lang="en-US" sz="1000" baseline="0" dirty="0"/>
            <a:t> </a:t>
          </a:r>
          <a:r>
            <a:rPr lang="en-US" sz="1000" dirty="0"/>
            <a:t>www.ggdc.net.                        </a:t>
          </a:r>
        </a:p>
        <a:p xmlns:a="http://schemas.openxmlformats.org/drawingml/2006/main">
          <a:endParaRPr lang="en-US" sz="800" dirty="0"/>
        </a:p>
      </cdr:txBody>
    </cdr:sp>
  </cdr:relSizeAnchor>
</c:userShapes>
</file>

<file path=ppt/drawings/drawing3.xml><?xml version="1.0" encoding="utf-8"?>
<c:userShapes xmlns:c="http://schemas.openxmlformats.org/drawingml/2006/chart">
  <cdr:relSizeAnchor xmlns:cdr="http://schemas.openxmlformats.org/drawingml/2006/chartDrawing">
    <cdr:from>
      <cdr:x>0.00325</cdr:x>
      <cdr:y>0.8401</cdr:y>
    </cdr:from>
    <cdr:to>
      <cdr:x>1</cdr:x>
      <cdr:y>0.99875</cdr:y>
    </cdr:to>
    <cdr:sp macro="" textlink="">
      <cdr:nvSpPr>
        <cdr:cNvPr id="1026" name="Text Box 2"/>
        <cdr:cNvSpPr txBox="1">
          <a:spLocks xmlns:a="http://schemas.openxmlformats.org/drawingml/2006/main" noChangeArrowheads="1"/>
        </cdr:cNvSpPr>
      </cdr:nvSpPr>
      <cdr:spPr bwMode="auto">
        <a:xfrm xmlns:a="http://schemas.openxmlformats.org/drawingml/2006/main">
          <a:off x="17831" y="2721935"/>
          <a:ext cx="5468569" cy="51401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CA" sz="1000" b="0" i="0" strike="noStrike" dirty="0">
              <a:solidFill>
                <a:srgbClr val="000000"/>
              </a:solidFill>
              <a:latin typeface="+mn-lt"/>
              <a:cs typeface="Times New Roman"/>
            </a:rPr>
            <a:t>Sources: GDP in chained dollars and total hours worked from the Productivity and Costs Program of the Bureau of Labor Statistics for the United States, and annual averages of quarterly estimates from the Productivity Program Database of Statistics Canada for Canada.</a:t>
          </a:r>
        </a:p>
      </cdr:txBody>
    </cdr:sp>
  </cdr:relSizeAnchor>
</c:userShapes>
</file>

<file path=ppt/drawings/drawing4.xml><?xml version="1.0" encoding="utf-8"?>
<c:userShapes xmlns:c="http://schemas.openxmlformats.org/drawingml/2006/chart">
  <cdr:relSizeAnchor xmlns:cdr="http://schemas.openxmlformats.org/drawingml/2006/chartDrawing">
    <cdr:from>
      <cdr:x>0.01543</cdr:x>
      <cdr:y>0.95625</cdr:y>
    </cdr:from>
    <cdr:to>
      <cdr:x>0.50272</cdr:x>
      <cdr:y>0.9925</cdr:y>
    </cdr:to>
    <cdr:sp macro="" textlink="">
      <cdr:nvSpPr>
        <cdr:cNvPr id="2" name="TextBox 1"/>
        <cdr:cNvSpPr txBox="1"/>
      </cdr:nvSpPr>
      <cdr:spPr>
        <a:xfrm xmlns:a="http://schemas.openxmlformats.org/drawingml/2006/main">
          <a:off x="133821" y="6022004"/>
          <a:ext cx="4227211" cy="228286"/>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900"/>
            <a:t>Source:</a:t>
          </a:r>
          <a:r>
            <a:rPr lang="en-US" sz="900" baseline="0"/>
            <a:t> CSLS calculations based on unpublished Statistics Canada data.</a:t>
          </a:r>
          <a:endParaRPr lang="en-US" sz="900"/>
        </a:p>
      </cdr:txBody>
    </cdr:sp>
  </cdr:relSizeAnchor>
</c:userShapes>
</file>

<file path=ppt/drawings/drawing5.xml><?xml version="1.0" encoding="utf-8"?>
<c:userShapes xmlns:c="http://schemas.openxmlformats.org/drawingml/2006/chart">
  <cdr:relSizeAnchor xmlns:cdr="http://schemas.openxmlformats.org/drawingml/2006/chartDrawing">
    <cdr:from>
      <cdr:x>0.01543</cdr:x>
      <cdr:y>0.95625</cdr:y>
    </cdr:from>
    <cdr:to>
      <cdr:x>0.50272</cdr:x>
      <cdr:y>0.9925</cdr:y>
    </cdr:to>
    <cdr:sp macro="" textlink="">
      <cdr:nvSpPr>
        <cdr:cNvPr id="2" name="TextBox 1"/>
        <cdr:cNvSpPr txBox="1"/>
      </cdr:nvSpPr>
      <cdr:spPr>
        <a:xfrm xmlns:a="http://schemas.openxmlformats.org/drawingml/2006/main">
          <a:off x="133821" y="6022004"/>
          <a:ext cx="4227211" cy="228286"/>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900" dirty="0"/>
            <a:t>Source:</a:t>
          </a:r>
          <a:r>
            <a:rPr lang="en-US" sz="900" baseline="0" dirty="0"/>
            <a:t> CSLS calculations based on unpublished Statistics Canada data.</a:t>
          </a:r>
          <a:endParaRPr lang="en-US" sz="900" dirty="0"/>
        </a:p>
      </cdr:txBody>
    </cdr:sp>
  </cdr:relSizeAnchor>
</c:userShapes>
</file>

<file path=ppt/drawings/drawing6.xml><?xml version="1.0" encoding="utf-8"?>
<c:userShapes xmlns:c="http://schemas.openxmlformats.org/drawingml/2006/chart">
  <cdr:relSizeAnchor xmlns:cdr="http://schemas.openxmlformats.org/drawingml/2006/chartDrawing">
    <cdr:from>
      <cdr:x>0.0118</cdr:x>
      <cdr:y>0.89455</cdr:y>
    </cdr:from>
    <cdr:to>
      <cdr:x>0.97368</cdr:x>
      <cdr:y>0.995</cdr:y>
    </cdr:to>
    <cdr:sp macro="" textlink="">
      <cdr:nvSpPr>
        <cdr:cNvPr id="2" name="TextBox 1"/>
        <cdr:cNvSpPr txBox="1"/>
      </cdr:nvSpPr>
      <cdr:spPr>
        <a:xfrm xmlns:a="http://schemas.openxmlformats.org/drawingml/2006/main">
          <a:off x="64740" y="3338623"/>
          <a:ext cx="5277258" cy="374877"/>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900" dirty="0"/>
            <a:t>Source:</a:t>
          </a:r>
          <a:r>
            <a:rPr lang="en-US" sz="900" baseline="0" dirty="0"/>
            <a:t> CSLS calculations based on unpublished Statistics Canada data.</a:t>
          </a:r>
        </a:p>
        <a:p xmlns:a="http://schemas.openxmlformats.org/drawingml/2006/main">
          <a:r>
            <a:rPr lang="en-US" sz="900" baseline="0" dirty="0"/>
            <a:t>* FIRE: Finance, Insurance, Real Estate and Renting and Leasing</a:t>
          </a:r>
        </a:p>
        <a:p xmlns:a="http://schemas.openxmlformats.org/drawingml/2006/main">
          <a:r>
            <a:rPr lang="en-US" sz="900" baseline="0" dirty="0"/>
            <a:t>**ASWMRS: </a:t>
          </a:r>
          <a:r>
            <a:rPr lang="en-US" sz="900" baseline="0" dirty="0">
              <a:latin typeface="+mn-lt"/>
              <a:ea typeface="+mn-ea"/>
              <a:cs typeface="+mn-cs"/>
            </a:rPr>
            <a:t>A</a:t>
          </a:r>
          <a:r>
            <a:rPr lang="en-US" sz="900" dirty="0">
              <a:latin typeface="+mn-lt"/>
              <a:ea typeface="+mn-ea"/>
              <a:cs typeface="+mn-cs"/>
            </a:rPr>
            <a:t>dministrative and Support, Waste Management and Remediation Services </a:t>
          </a:r>
          <a:endParaRPr lang="en-US" sz="900" dirty="0"/>
        </a:p>
      </cdr:txBody>
    </cdr:sp>
  </cdr:relSizeAnchor>
</c:userShapes>
</file>

<file path=ppt/drawings/drawing7.xml><?xml version="1.0" encoding="utf-8"?>
<c:userShapes xmlns:c="http://schemas.openxmlformats.org/drawingml/2006/chart">
  <cdr:relSizeAnchor xmlns:cdr="http://schemas.openxmlformats.org/drawingml/2006/chartDrawing">
    <cdr:from>
      <cdr:x>0.0118</cdr:x>
      <cdr:y>0.88362</cdr:y>
    </cdr:from>
    <cdr:to>
      <cdr:x>0.97368</cdr:x>
      <cdr:y>0.995</cdr:y>
    </cdr:to>
    <cdr:sp macro="" textlink="">
      <cdr:nvSpPr>
        <cdr:cNvPr id="2" name="TextBox 1"/>
        <cdr:cNvSpPr txBox="1"/>
      </cdr:nvSpPr>
      <cdr:spPr>
        <a:xfrm xmlns:a="http://schemas.openxmlformats.org/drawingml/2006/main">
          <a:off x="64740" y="3519377"/>
          <a:ext cx="5277258" cy="443623"/>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900" dirty="0"/>
            <a:t>Source:</a:t>
          </a:r>
          <a:r>
            <a:rPr lang="en-US" sz="900" baseline="0" dirty="0"/>
            <a:t> CSLS calculations based on unpublished Statistics Canada data.</a:t>
          </a:r>
        </a:p>
        <a:p xmlns:a="http://schemas.openxmlformats.org/drawingml/2006/main">
          <a:r>
            <a:rPr lang="en-US" sz="900" baseline="0" dirty="0"/>
            <a:t>* FIRE: Finance, Insurance, Real Estate and Renting and Leasing  </a:t>
          </a:r>
        </a:p>
        <a:p xmlns:a="http://schemas.openxmlformats.org/drawingml/2006/main">
          <a:r>
            <a:rPr lang="en-US" sz="900" baseline="0" dirty="0"/>
            <a:t>**ASWMRS: </a:t>
          </a:r>
          <a:r>
            <a:rPr lang="en-US" sz="900" baseline="0" dirty="0">
              <a:latin typeface="+mn-lt"/>
              <a:ea typeface="+mn-ea"/>
              <a:cs typeface="+mn-cs"/>
            </a:rPr>
            <a:t>A</a:t>
          </a:r>
          <a:r>
            <a:rPr lang="en-US" sz="900" dirty="0">
              <a:latin typeface="+mn-lt"/>
              <a:ea typeface="+mn-ea"/>
              <a:cs typeface="+mn-cs"/>
            </a:rPr>
            <a:t>dministrative and Support, Waste Management and Remediation Services </a:t>
          </a:r>
          <a:endParaRPr lang="en-US" sz="9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7DD4C2D3-BCE7-483B-9771-C2D66497343D}" type="datetimeFigureOut">
              <a:rPr lang="en-US" smtClean="0"/>
              <a:pPr/>
              <a:t>6/1/2010</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B8C6B1A9-3A0A-4954-98F7-92F52119170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C6B1A9-3A0A-4954-98F7-92F521191708}"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C6B1A9-3A0A-4954-98F7-92F521191708}"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C6B1A9-3A0A-4954-98F7-92F521191708}"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C6B1A9-3A0A-4954-98F7-92F521191708}"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C6B1A9-3A0A-4954-98F7-92F521191708}"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C6B1A9-3A0A-4954-98F7-92F521191708}"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C6B1A9-3A0A-4954-98F7-92F521191708}"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C6B1A9-3A0A-4954-98F7-92F521191708}"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C6B1A9-3A0A-4954-98F7-92F521191708}"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C6B1A9-3A0A-4954-98F7-92F521191708}"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C6B1A9-3A0A-4954-98F7-92F521191708}"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C6B1A9-3A0A-4954-98F7-92F521191708}"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C6B1A9-3A0A-4954-98F7-92F521191708}"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C6B1A9-3A0A-4954-98F7-92F521191708}"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C6B1A9-3A0A-4954-98F7-92F521191708}"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C6B1A9-3A0A-4954-98F7-92F521191708}"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C6B1A9-3A0A-4954-98F7-92F521191708}"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C6B1A9-3A0A-4954-98F7-92F521191708}"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C6B1A9-3A0A-4954-98F7-92F521191708}"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C6B1A9-3A0A-4954-98F7-92F521191708}"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C6B1A9-3A0A-4954-98F7-92F521191708}"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C6B1A9-3A0A-4954-98F7-92F521191708}"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C6B1A9-3A0A-4954-98F7-92F521191708}"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C6B1A9-3A0A-4954-98F7-92F521191708}" type="slidenum">
              <a:rPr lang="en-US" smtClean="0"/>
              <a:pPr/>
              <a:t>30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C6B1A9-3A0A-4954-98F7-92F521191708}"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C6B1A9-3A0A-4954-98F7-92F521191708}"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C6B1A9-3A0A-4954-98F7-92F521191708}"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C6B1A9-3A0A-4954-98F7-92F521191708}"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C6B1A9-3A0A-4954-98F7-92F521191708}"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C6B1A9-3A0A-4954-98F7-92F521191708}"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30F793D-160A-42E7-A532-FA0E553BCF3D}" type="datetimeFigureOut">
              <a:rPr lang="en-US" smtClean="0"/>
              <a:pPr/>
              <a:t>6/1/2010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D2B4BED-8BF5-4995-9C58-87AB048135E7}"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0F793D-160A-42E7-A532-FA0E553BCF3D}" type="datetimeFigureOut">
              <a:rPr lang="en-US" smtClean="0"/>
              <a:pPr/>
              <a:t>6/1/2010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B4BED-8BF5-4995-9C58-87AB048135E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0F793D-160A-42E7-A532-FA0E553BCF3D}" type="datetimeFigureOut">
              <a:rPr lang="en-US" smtClean="0"/>
              <a:pPr/>
              <a:t>6/1/2010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B4BED-8BF5-4995-9C58-87AB048135E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30F793D-160A-42E7-A532-FA0E553BCF3D}" type="datetimeFigureOut">
              <a:rPr lang="en-US" smtClean="0"/>
              <a:pPr/>
              <a:t>6/1/2010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B4BED-8BF5-4995-9C58-87AB048135E7}"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30F793D-160A-42E7-A532-FA0E553BCF3D}" type="datetimeFigureOut">
              <a:rPr lang="en-US" smtClean="0"/>
              <a:pPr/>
              <a:t>6/1/2010</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2D2B4BED-8BF5-4995-9C58-87AB048135E7}"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30F793D-160A-42E7-A532-FA0E553BCF3D}" type="datetimeFigureOut">
              <a:rPr lang="en-US" smtClean="0"/>
              <a:pPr/>
              <a:t>6/1/2010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2B4BED-8BF5-4995-9C58-87AB048135E7}"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30F793D-160A-42E7-A532-FA0E553BCF3D}" type="datetimeFigureOut">
              <a:rPr lang="en-US" smtClean="0"/>
              <a:pPr/>
              <a:t>6/1/2010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D2B4BED-8BF5-4995-9C58-87AB048135E7}"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30F793D-160A-42E7-A532-FA0E553BCF3D}" type="datetimeFigureOut">
              <a:rPr lang="en-US" smtClean="0"/>
              <a:pPr/>
              <a:t>6/1/2010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D2B4BED-8BF5-4995-9C58-87AB048135E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F793D-160A-42E7-A532-FA0E553BCF3D}" type="datetimeFigureOut">
              <a:rPr lang="en-US" smtClean="0"/>
              <a:pPr/>
              <a:t>6/1/2010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D2B4BED-8BF5-4995-9C58-87AB048135E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30F793D-160A-42E7-A532-FA0E553BCF3D}" type="datetimeFigureOut">
              <a:rPr lang="en-US" smtClean="0"/>
              <a:pPr/>
              <a:t>6/1/2010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2B4BED-8BF5-4995-9C58-87AB048135E7}"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30F793D-160A-42E7-A532-FA0E553BCF3D}" type="datetimeFigureOut">
              <a:rPr lang="en-US" smtClean="0"/>
              <a:pPr/>
              <a:t>6/1/2010</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2D2B4BED-8BF5-4995-9C58-87AB048135E7}"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30F793D-160A-42E7-A532-FA0E553BCF3D}" type="datetimeFigureOut">
              <a:rPr lang="en-US" smtClean="0"/>
              <a:pPr/>
              <a:t>6/1/2010</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D2B4BED-8BF5-4995-9C58-87AB048135E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00100" y="4429132"/>
            <a:ext cx="7143800" cy="2100266"/>
          </a:xfrm>
        </p:spPr>
        <p:txBody>
          <a:bodyPr>
            <a:noAutofit/>
          </a:bodyPr>
          <a:lstStyle/>
          <a:p>
            <a:pPr>
              <a:spcBef>
                <a:spcPts val="0"/>
              </a:spcBef>
            </a:pPr>
            <a:endParaRPr lang="en-US" sz="2000" dirty="0" smtClean="0"/>
          </a:p>
          <a:p>
            <a:pPr>
              <a:spcBef>
                <a:spcPts val="0"/>
              </a:spcBef>
            </a:pPr>
            <a:r>
              <a:rPr lang="en-US" sz="2000" dirty="0" smtClean="0"/>
              <a:t>Annual Meeting of the Canadian Economics Association</a:t>
            </a:r>
          </a:p>
          <a:p>
            <a:pPr>
              <a:spcBef>
                <a:spcPts val="0"/>
              </a:spcBef>
            </a:pPr>
            <a:r>
              <a:rPr lang="en-US" sz="2000" dirty="0" smtClean="0"/>
              <a:t>Laval University</a:t>
            </a:r>
          </a:p>
          <a:p>
            <a:pPr>
              <a:spcBef>
                <a:spcPts val="0"/>
              </a:spcBef>
            </a:pPr>
            <a:r>
              <a:rPr lang="en-US" sz="2000" dirty="0" smtClean="0"/>
              <a:t>Quebec, Quebec</a:t>
            </a:r>
          </a:p>
          <a:p>
            <a:pPr>
              <a:spcBef>
                <a:spcPts val="0"/>
              </a:spcBef>
            </a:pPr>
            <a:r>
              <a:rPr lang="en-US" sz="2000" dirty="0" smtClean="0"/>
              <a:t>Saturday, May 29, 2010</a:t>
            </a:r>
            <a:br>
              <a:rPr lang="en-US" sz="2000" dirty="0" smtClean="0"/>
            </a:br>
            <a:r>
              <a:rPr lang="en-US" sz="2000" dirty="0" smtClean="0"/>
              <a:t> </a:t>
            </a:r>
            <a:endParaRPr lang="en-US" sz="2000" b="1" dirty="0"/>
          </a:p>
        </p:txBody>
      </p:sp>
      <p:sp>
        <p:nvSpPr>
          <p:cNvPr id="2" name="Title 1"/>
          <p:cNvSpPr>
            <a:spLocks noGrp="1"/>
          </p:cNvSpPr>
          <p:nvPr>
            <p:ph type="ctrTitle"/>
          </p:nvPr>
        </p:nvSpPr>
        <p:spPr>
          <a:xfrm>
            <a:off x="571472" y="1571612"/>
            <a:ext cx="7986714" cy="1470025"/>
          </a:xfrm>
        </p:spPr>
        <p:txBody>
          <a:bodyPr>
            <a:noAutofit/>
          </a:bodyPr>
          <a:lstStyle/>
          <a:p>
            <a:r>
              <a:rPr lang="en-US" dirty="0" smtClean="0"/>
              <a:t>Productivity Performance and Government Policy</a:t>
            </a:r>
            <a:endParaRPr lang="en-US" sz="4000" dirty="0"/>
          </a:p>
        </p:txBody>
      </p:sp>
      <p:sp>
        <p:nvSpPr>
          <p:cNvPr id="4" name="TextBox 3"/>
          <p:cNvSpPr txBox="1"/>
          <p:nvPr/>
        </p:nvSpPr>
        <p:spPr>
          <a:xfrm>
            <a:off x="1643042" y="3571876"/>
            <a:ext cx="5786478" cy="646331"/>
          </a:xfrm>
          <a:prstGeom prst="rect">
            <a:avLst/>
          </a:prstGeom>
          <a:noFill/>
        </p:spPr>
        <p:txBody>
          <a:bodyPr wrap="square" rtlCol="0">
            <a:spAutoFit/>
          </a:bodyPr>
          <a:lstStyle/>
          <a:p>
            <a:pPr algn="ctr"/>
            <a:r>
              <a:rPr lang="en-US" b="1" dirty="0" smtClean="0"/>
              <a:t>Andrew Sharpe</a:t>
            </a:r>
          </a:p>
          <a:p>
            <a:pPr algn="ctr"/>
            <a:r>
              <a:rPr lang="en-US" dirty="0" smtClean="0"/>
              <a:t>Executive Director, Centre for the Study of Living Standards</a:t>
            </a:r>
            <a:endParaRPr lang="en-US" dirty="0"/>
          </a:p>
        </p:txBody>
      </p:sp>
      <p:pic>
        <p:nvPicPr>
          <p:cNvPr id="6" name="Picture 5" descr="logo.JPG"/>
          <p:cNvPicPr>
            <a:picLocks noChangeAspect="1"/>
          </p:cNvPicPr>
          <p:nvPr/>
        </p:nvPicPr>
        <p:blipFill>
          <a:blip r:embed="rId3" cstate="print"/>
          <a:stretch>
            <a:fillRect/>
          </a:stretch>
        </p:blipFill>
        <p:spPr>
          <a:xfrm>
            <a:off x="3857620" y="214290"/>
            <a:ext cx="1357322" cy="111475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D2B4BED-8BF5-4995-9C58-87AB048135E7}" type="slidenum">
              <a:rPr lang="en-US" smtClean="0"/>
              <a:pPr/>
              <a:t>10</a:t>
            </a:fld>
            <a:endParaRPr lang="en-US" dirty="0"/>
          </a:p>
        </p:txBody>
      </p:sp>
      <p:graphicFrame>
        <p:nvGraphicFramePr>
          <p:cNvPr id="3" name="Chart 2"/>
          <p:cNvGraphicFramePr/>
          <p:nvPr/>
        </p:nvGraphicFramePr>
        <p:xfrm>
          <a:off x="1071538" y="857232"/>
          <a:ext cx="7358114" cy="5214974"/>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928662" y="214290"/>
            <a:ext cx="7358114" cy="553998"/>
          </a:xfrm>
          <a:prstGeom prst="rect">
            <a:avLst/>
          </a:prstGeom>
          <a:noFill/>
        </p:spPr>
        <p:txBody>
          <a:bodyPr wrap="square" rtlCol="0">
            <a:spAutoFit/>
          </a:bodyPr>
          <a:lstStyle/>
          <a:p>
            <a:r>
              <a:rPr lang="en-CA" b="1" dirty="0" smtClean="0"/>
              <a:t>Capital Productivity Growth by Province, 1997-2007</a:t>
            </a:r>
            <a:r>
              <a:rPr lang="en-CA" dirty="0" smtClean="0"/>
              <a:t/>
            </a:r>
            <a:br>
              <a:rPr lang="en-CA" dirty="0" smtClean="0"/>
            </a:br>
            <a:r>
              <a:rPr lang="en-CA" sz="1200" dirty="0" smtClean="0"/>
              <a:t>Average Annual Rate of Growth</a:t>
            </a:r>
            <a:endParaRPr lang="en-US" sz="1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D2B4BED-8BF5-4995-9C58-87AB048135E7}" type="slidenum">
              <a:rPr lang="en-US" smtClean="0"/>
              <a:pPr/>
              <a:t>11</a:t>
            </a:fld>
            <a:endParaRPr lang="en-US" dirty="0"/>
          </a:p>
        </p:txBody>
      </p:sp>
      <p:sp>
        <p:nvSpPr>
          <p:cNvPr id="3" name="TextBox 2"/>
          <p:cNvSpPr txBox="1"/>
          <p:nvPr/>
        </p:nvSpPr>
        <p:spPr>
          <a:xfrm>
            <a:off x="928662" y="214290"/>
            <a:ext cx="7358114" cy="553998"/>
          </a:xfrm>
          <a:prstGeom prst="rect">
            <a:avLst/>
          </a:prstGeom>
          <a:noFill/>
        </p:spPr>
        <p:txBody>
          <a:bodyPr wrap="square" rtlCol="0">
            <a:spAutoFit/>
          </a:bodyPr>
          <a:lstStyle/>
          <a:p>
            <a:r>
              <a:rPr lang="en-CA" b="1" dirty="0" smtClean="0"/>
              <a:t>Multifactor Productivity Growth by Province, 1997-2007</a:t>
            </a:r>
            <a:r>
              <a:rPr lang="en-CA" dirty="0" smtClean="0"/>
              <a:t/>
            </a:r>
            <a:br>
              <a:rPr lang="en-CA" dirty="0" smtClean="0"/>
            </a:br>
            <a:r>
              <a:rPr lang="en-CA" sz="1200" dirty="0" smtClean="0"/>
              <a:t>Average Annual Rate of Growth</a:t>
            </a:r>
            <a:endParaRPr lang="en-US" sz="1200" dirty="0"/>
          </a:p>
        </p:txBody>
      </p:sp>
      <p:graphicFrame>
        <p:nvGraphicFramePr>
          <p:cNvPr id="4" name="Chart 3"/>
          <p:cNvGraphicFramePr/>
          <p:nvPr/>
        </p:nvGraphicFramePr>
        <p:xfrm>
          <a:off x="357158" y="928670"/>
          <a:ext cx="8358246" cy="528641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D2B4BED-8BF5-4995-9C58-87AB048135E7}" type="slidenum">
              <a:rPr lang="en-US" smtClean="0"/>
              <a:pPr/>
              <a:t>12</a:t>
            </a:fld>
            <a:endParaRPr lang="en-US" dirty="0"/>
          </a:p>
        </p:txBody>
      </p:sp>
      <p:sp>
        <p:nvSpPr>
          <p:cNvPr id="4" name="TextBox 3"/>
          <p:cNvSpPr txBox="1"/>
          <p:nvPr/>
        </p:nvSpPr>
        <p:spPr>
          <a:xfrm>
            <a:off x="785786" y="285728"/>
            <a:ext cx="7786742" cy="553998"/>
          </a:xfrm>
          <a:prstGeom prst="rect">
            <a:avLst/>
          </a:prstGeom>
          <a:noFill/>
        </p:spPr>
        <p:txBody>
          <a:bodyPr wrap="square" rtlCol="0">
            <a:spAutoFit/>
          </a:bodyPr>
          <a:lstStyle/>
          <a:p>
            <a:r>
              <a:rPr lang="en-CA" b="1" dirty="0" smtClean="0"/>
              <a:t>Labour Productivity Growth by Industry in Canada, 1997-2007</a:t>
            </a:r>
            <a:r>
              <a:rPr lang="en-CA" dirty="0" smtClean="0"/>
              <a:t/>
            </a:r>
            <a:br>
              <a:rPr lang="en-CA" dirty="0" smtClean="0"/>
            </a:br>
            <a:r>
              <a:rPr lang="en-CA" sz="1200" dirty="0" smtClean="0"/>
              <a:t>Average Annual Rate of Growth</a:t>
            </a:r>
            <a:endParaRPr lang="en-US" sz="1200" dirty="0"/>
          </a:p>
        </p:txBody>
      </p:sp>
      <p:pic>
        <p:nvPicPr>
          <p:cNvPr id="5122" name="Picture 2"/>
          <p:cNvPicPr>
            <a:picLocks noChangeAspect="1" noChangeArrowheads="1"/>
          </p:cNvPicPr>
          <p:nvPr/>
        </p:nvPicPr>
        <p:blipFill>
          <a:blip r:embed="rId3" cstate="print"/>
          <a:srcRect/>
          <a:stretch>
            <a:fillRect/>
          </a:stretch>
        </p:blipFill>
        <p:spPr bwMode="auto">
          <a:xfrm>
            <a:off x="714348" y="933991"/>
            <a:ext cx="7944437" cy="5138215"/>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D2B4BED-8BF5-4995-9C58-87AB048135E7}" type="slidenum">
              <a:rPr lang="en-US" smtClean="0"/>
              <a:pPr/>
              <a:t>13</a:t>
            </a:fld>
            <a:endParaRPr lang="en-US" dirty="0"/>
          </a:p>
        </p:txBody>
      </p:sp>
      <p:sp>
        <p:nvSpPr>
          <p:cNvPr id="4" name="TextBox 3"/>
          <p:cNvSpPr txBox="1"/>
          <p:nvPr/>
        </p:nvSpPr>
        <p:spPr>
          <a:xfrm>
            <a:off x="714348" y="285728"/>
            <a:ext cx="7858180" cy="553998"/>
          </a:xfrm>
          <a:prstGeom prst="rect">
            <a:avLst/>
          </a:prstGeom>
          <a:noFill/>
        </p:spPr>
        <p:txBody>
          <a:bodyPr wrap="square" rtlCol="0">
            <a:spAutoFit/>
          </a:bodyPr>
          <a:lstStyle/>
          <a:p>
            <a:r>
              <a:rPr lang="en-CA" b="1" dirty="0" smtClean="0"/>
              <a:t>Capital Productivity Growth by Industry in Canada, 1997-2007</a:t>
            </a:r>
            <a:r>
              <a:rPr lang="en-CA" dirty="0" smtClean="0"/>
              <a:t/>
            </a:r>
            <a:br>
              <a:rPr lang="en-CA" dirty="0" smtClean="0"/>
            </a:br>
            <a:r>
              <a:rPr lang="en-CA" sz="1200" dirty="0" smtClean="0"/>
              <a:t>Average Annual Rate of Growth</a:t>
            </a:r>
            <a:endParaRPr lang="en-US" sz="1200" dirty="0"/>
          </a:p>
        </p:txBody>
      </p:sp>
      <p:graphicFrame>
        <p:nvGraphicFramePr>
          <p:cNvPr id="6" name="Chart 5"/>
          <p:cNvGraphicFramePr/>
          <p:nvPr/>
        </p:nvGraphicFramePr>
        <p:xfrm>
          <a:off x="785786" y="928671"/>
          <a:ext cx="8001056" cy="514353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D2B4BED-8BF5-4995-9C58-87AB048135E7}" type="slidenum">
              <a:rPr lang="en-US" smtClean="0"/>
              <a:pPr/>
              <a:t>14</a:t>
            </a:fld>
            <a:endParaRPr lang="en-US" dirty="0"/>
          </a:p>
        </p:txBody>
      </p:sp>
      <p:graphicFrame>
        <p:nvGraphicFramePr>
          <p:cNvPr id="3" name="Chart 2"/>
          <p:cNvGraphicFramePr/>
          <p:nvPr/>
        </p:nvGraphicFramePr>
        <p:xfrm>
          <a:off x="285720" y="928670"/>
          <a:ext cx="8643998" cy="5214974"/>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500034" y="214290"/>
            <a:ext cx="8143932" cy="553998"/>
          </a:xfrm>
          <a:prstGeom prst="rect">
            <a:avLst/>
          </a:prstGeom>
          <a:noFill/>
        </p:spPr>
        <p:txBody>
          <a:bodyPr wrap="square" rtlCol="0">
            <a:spAutoFit/>
          </a:bodyPr>
          <a:lstStyle/>
          <a:p>
            <a:r>
              <a:rPr lang="en-CA" b="1" dirty="0" smtClean="0"/>
              <a:t>Multifactor Productivity Growth by Industry in Canada, 1997-2007</a:t>
            </a:r>
            <a:r>
              <a:rPr lang="en-CA" dirty="0" smtClean="0"/>
              <a:t/>
            </a:r>
            <a:br>
              <a:rPr lang="en-CA" dirty="0" smtClean="0"/>
            </a:br>
            <a:r>
              <a:rPr lang="en-CA" sz="1200" dirty="0" smtClean="0"/>
              <a:t>Average Annual Rate of Growth</a:t>
            </a:r>
            <a:endParaRPr lang="en-US" sz="1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3" cstate="print"/>
          <a:srcRect/>
          <a:stretch>
            <a:fillRect/>
          </a:stretch>
        </p:blipFill>
        <p:spPr bwMode="auto">
          <a:xfrm>
            <a:off x="714348" y="785794"/>
            <a:ext cx="7715303" cy="5500725"/>
          </a:xfrm>
          <a:prstGeom prst="rect">
            <a:avLst/>
          </a:prstGeom>
          <a:noFill/>
          <a:ln w="9525">
            <a:noFill/>
            <a:miter lim="800000"/>
            <a:headEnd/>
            <a:tailEnd/>
          </a:ln>
        </p:spPr>
      </p:pic>
      <p:sp>
        <p:nvSpPr>
          <p:cNvPr id="5" name="TextBox 4"/>
          <p:cNvSpPr txBox="1"/>
          <p:nvPr/>
        </p:nvSpPr>
        <p:spPr>
          <a:xfrm>
            <a:off x="714348" y="214290"/>
            <a:ext cx="7858180" cy="584775"/>
          </a:xfrm>
          <a:prstGeom prst="rect">
            <a:avLst/>
          </a:prstGeom>
          <a:noFill/>
        </p:spPr>
        <p:txBody>
          <a:bodyPr wrap="square" rtlCol="0">
            <a:spAutoFit/>
          </a:bodyPr>
          <a:lstStyle/>
          <a:p>
            <a:r>
              <a:rPr lang="en-US" sz="1600" b="1" dirty="0" smtClean="0"/>
              <a:t>A Comparison of Sectoral Contribution in 1973-2000 and 2000-2007 period Divided into Within-Sector and Reallocation Effects</a:t>
            </a:r>
            <a:endParaRPr lang="en-US" sz="1600" dirty="0"/>
          </a:p>
        </p:txBody>
      </p:sp>
      <p:sp>
        <p:nvSpPr>
          <p:cNvPr id="4" name="Slide Number Placeholder 4"/>
          <p:cNvSpPr>
            <a:spLocks noGrp="1"/>
          </p:cNvSpPr>
          <p:nvPr>
            <p:ph type="sldNum" sz="quarter" idx="12"/>
          </p:nvPr>
        </p:nvSpPr>
        <p:spPr>
          <a:xfrm>
            <a:off x="146304" y="6210300"/>
            <a:ext cx="457200" cy="457200"/>
          </a:xfrm>
        </p:spPr>
        <p:txBody>
          <a:bodyPr/>
          <a:lstStyle/>
          <a:p>
            <a:fld id="{2D2B4BED-8BF5-4995-9C58-87AB048135E7}"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Investment</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Weaknesses</a:t>
            </a:r>
          </a:p>
          <a:p>
            <a:pPr lvl="0"/>
            <a:r>
              <a:rPr lang="en-US" sz="2000" dirty="0" smtClean="0"/>
              <a:t>Low share of machinery and equipment investment in GDP</a:t>
            </a:r>
          </a:p>
          <a:p>
            <a:pPr lvl="0"/>
            <a:r>
              <a:rPr lang="en-US" sz="2000" dirty="0" smtClean="0"/>
              <a:t>Low share of ICT investment in GDP</a:t>
            </a:r>
          </a:p>
          <a:p>
            <a:pPr lvl="0"/>
            <a:r>
              <a:rPr lang="en-US" sz="2000" dirty="0" smtClean="0"/>
              <a:t>Long-term decline in public investment as a share of GDP</a:t>
            </a:r>
          </a:p>
          <a:p>
            <a:pPr>
              <a:buNone/>
            </a:pPr>
            <a:r>
              <a:rPr lang="en-US" dirty="0" smtClean="0"/>
              <a:t>Policy Reponses</a:t>
            </a:r>
          </a:p>
          <a:p>
            <a:r>
              <a:rPr lang="en-US" sz="2000" dirty="0" smtClean="0"/>
              <a:t>Introduction of the HST in Ontario and British Columbia to reduce the marginal effective tax rte (METR) on investment</a:t>
            </a:r>
          </a:p>
          <a:p>
            <a:r>
              <a:rPr lang="en-US" sz="2000" dirty="0" smtClean="0"/>
              <a:t>Reduction in the statutory federal corporate tax rate</a:t>
            </a:r>
          </a:p>
          <a:p>
            <a:r>
              <a:rPr lang="en-US" sz="2000" dirty="0" smtClean="0"/>
              <a:t>Special incentives for ICT investment</a:t>
            </a:r>
          </a:p>
          <a:p>
            <a:r>
              <a:rPr lang="en-US" sz="2000" dirty="0" smtClean="0"/>
              <a:t>Increased infrastructure spending</a:t>
            </a:r>
          </a:p>
          <a:p>
            <a:endParaRPr lang="en-US" dirty="0"/>
          </a:p>
        </p:txBody>
      </p:sp>
      <p:sp>
        <p:nvSpPr>
          <p:cNvPr id="4" name="Slide Number Placeholder 4"/>
          <p:cNvSpPr>
            <a:spLocks noGrp="1"/>
          </p:cNvSpPr>
          <p:nvPr>
            <p:ph type="sldNum" sz="quarter" idx="12"/>
          </p:nvPr>
        </p:nvSpPr>
        <p:spPr>
          <a:xfrm>
            <a:off x="146304" y="6210300"/>
            <a:ext cx="457200" cy="457200"/>
          </a:xfrm>
        </p:spPr>
        <p:txBody>
          <a:bodyPr/>
          <a:lstStyle/>
          <a:p>
            <a:fld id="{2D2B4BED-8BF5-4995-9C58-87AB048135E7}"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2910" y="500042"/>
            <a:ext cx="7858180" cy="538609"/>
          </a:xfrm>
          <a:prstGeom prst="rect">
            <a:avLst/>
          </a:prstGeom>
          <a:noFill/>
        </p:spPr>
        <p:txBody>
          <a:bodyPr wrap="square" rtlCol="0">
            <a:spAutoFit/>
          </a:bodyPr>
          <a:lstStyle/>
          <a:p>
            <a:r>
              <a:rPr lang="en-US" b="1" dirty="0" smtClean="0"/>
              <a:t>Business Investment per Worker</a:t>
            </a:r>
          </a:p>
          <a:p>
            <a:r>
              <a:rPr lang="en-US" sz="1100" b="1" dirty="0" smtClean="0"/>
              <a:t>Canada as a per cent of the US (Average 1985 – 2005)</a:t>
            </a:r>
            <a:endParaRPr lang="en-US" sz="1100" dirty="0"/>
          </a:p>
        </p:txBody>
      </p:sp>
      <p:pic>
        <p:nvPicPr>
          <p:cNvPr id="10242" name="Picture 2"/>
          <p:cNvPicPr>
            <a:picLocks noChangeAspect="1" noChangeArrowheads="1"/>
          </p:cNvPicPr>
          <p:nvPr/>
        </p:nvPicPr>
        <p:blipFill>
          <a:blip r:embed="rId3" cstate="print"/>
          <a:srcRect/>
          <a:stretch>
            <a:fillRect/>
          </a:stretch>
        </p:blipFill>
        <p:spPr bwMode="auto">
          <a:xfrm>
            <a:off x="533400" y="957263"/>
            <a:ext cx="8077200" cy="5114943"/>
          </a:xfrm>
          <a:prstGeom prst="rect">
            <a:avLst/>
          </a:prstGeom>
          <a:noFill/>
          <a:ln w="9525">
            <a:noFill/>
            <a:miter lim="800000"/>
            <a:headEnd/>
            <a:tailEnd/>
          </a:ln>
        </p:spPr>
      </p:pic>
      <p:sp>
        <p:nvSpPr>
          <p:cNvPr id="4" name="Slide Number Placeholder 4"/>
          <p:cNvSpPr>
            <a:spLocks noGrp="1"/>
          </p:cNvSpPr>
          <p:nvPr>
            <p:ph type="sldNum" sz="quarter" idx="12"/>
          </p:nvPr>
        </p:nvSpPr>
        <p:spPr>
          <a:xfrm>
            <a:off x="146304" y="6210300"/>
            <a:ext cx="457200" cy="457200"/>
          </a:xfrm>
        </p:spPr>
        <p:txBody>
          <a:bodyPr/>
          <a:lstStyle/>
          <a:p>
            <a:fld id="{2D2B4BED-8BF5-4995-9C58-87AB048135E7}"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2910" y="500042"/>
            <a:ext cx="7858180" cy="338554"/>
          </a:xfrm>
          <a:prstGeom prst="rect">
            <a:avLst/>
          </a:prstGeom>
          <a:noFill/>
        </p:spPr>
        <p:txBody>
          <a:bodyPr wrap="square" rtlCol="0">
            <a:spAutoFit/>
          </a:bodyPr>
          <a:lstStyle/>
          <a:p>
            <a:r>
              <a:rPr lang="en-US" sz="1600" b="1" dirty="0" smtClean="0"/>
              <a:t>ICT Investment per Employed Person – 2002</a:t>
            </a:r>
            <a:endParaRPr lang="en-US" sz="1600" dirty="0"/>
          </a:p>
        </p:txBody>
      </p:sp>
      <p:pic>
        <p:nvPicPr>
          <p:cNvPr id="11266" name="Picture 2"/>
          <p:cNvPicPr>
            <a:picLocks noChangeAspect="1" noChangeArrowheads="1"/>
          </p:cNvPicPr>
          <p:nvPr/>
        </p:nvPicPr>
        <p:blipFill>
          <a:blip r:embed="rId3" cstate="print"/>
          <a:srcRect/>
          <a:stretch>
            <a:fillRect/>
          </a:stretch>
        </p:blipFill>
        <p:spPr bwMode="auto">
          <a:xfrm>
            <a:off x="600075" y="847725"/>
            <a:ext cx="7943850" cy="5162550"/>
          </a:xfrm>
          <a:prstGeom prst="rect">
            <a:avLst/>
          </a:prstGeom>
          <a:noFill/>
          <a:ln w="9525">
            <a:noFill/>
            <a:miter lim="800000"/>
            <a:headEnd/>
            <a:tailEnd/>
          </a:ln>
        </p:spPr>
      </p:pic>
      <p:sp>
        <p:nvSpPr>
          <p:cNvPr id="4" name="Slide Number Placeholder 4"/>
          <p:cNvSpPr>
            <a:spLocks noGrp="1"/>
          </p:cNvSpPr>
          <p:nvPr>
            <p:ph type="sldNum" sz="quarter" idx="12"/>
          </p:nvPr>
        </p:nvSpPr>
        <p:spPr>
          <a:xfrm>
            <a:off x="146304" y="6210300"/>
            <a:ext cx="457200" cy="457200"/>
          </a:xfrm>
        </p:spPr>
        <p:txBody>
          <a:bodyPr/>
          <a:lstStyle/>
          <a:p>
            <a:fld id="{2D2B4BED-8BF5-4995-9C58-87AB048135E7}"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14348" y="214290"/>
            <a:ext cx="7858180" cy="338554"/>
          </a:xfrm>
          <a:prstGeom prst="rect">
            <a:avLst/>
          </a:prstGeom>
          <a:noFill/>
        </p:spPr>
        <p:txBody>
          <a:bodyPr wrap="square" rtlCol="0">
            <a:spAutoFit/>
          </a:bodyPr>
          <a:lstStyle/>
          <a:p>
            <a:r>
              <a:rPr lang="en-US" sz="1600" b="1" dirty="0" smtClean="0"/>
              <a:t>The Canada -United States ICT Investment Gap by Indicator (Canada/US)</a:t>
            </a:r>
            <a:endParaRPr lang="en-US" sz="1600" dirty="0"/>
          </a:p>
        </p:txBody>
      </p:sp>
      <p:pic>
        <p:nvPicPr>
          <p:cNvPr id="7170" name="Picture 2"/>
          <p:cNvPicPr>
            <a:picLocks noChangeAspect="1" noChangeArrowheads="1"/>
          </p:cNvPicPr>
          <p:nvPr/>
        </p:nvPicPr>
        <p:blipFill>
          <a:blip r:embed="rId3" cstate="print"/>
          <a:srcRect/>
          <a:stretch>
            <a:fillRect/>
          </a:stretch>
        </p:blipFill>
        <p:spPr bwMode="auto">
          <a:xfrm>
            <a:off x="576263" y="857232"/>
            <a:ext cx="7991475" cy="4619643"/>
          </a:xfrm>
          <a:prstGeom prst="rect">
            <a:avLst/>
          </a:prstGeom>
          <a:noFill/>
          <a:ln w="9525">
            <a:noFill/>
            <a:miter lim="800000"/>
            <a:headEnd/>
            <a:tailEnd/>
          </a:ln>
        </p:spPr>
      </p:pic>
      <p:sp>
        <p:nvSpPr>
          <p:cNvPr id="4" name="Slide Number Placeholder 4"/>
          <p:cNvSpPr>
            <a:spLocks noGrp="1"/>
          </p:cNvSpPr>
          <p:nvPr>
            <p:ph type="sldNum" sz="quarter" idx="12"/>
          </p:nvPr>
        </p:nvSpPr>
        <p:spPr>
          <a:xfrm>
            <a:off x="146304" y="6210300"/>
            <a:ext cx="457200" cy="457200"/>
          </a:xfrm>
        </p:spPr>
        <p:txBody>
          <a:bodyPr/>
          <a:lstStyle/>
          <a:p>
            <a:fld id="{2D2B4BED-8BF5-4995-9C58-87AB048135E7}"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11156"/>
          </a:xfrm>
        </p:spPr>
        <p:txBody>
          <a:bodyPr>
            <a:normAutofit fontScale="90000"/>
          </a:bodyPr>
          <a:lstStyle/>
          <a:p>
            <a:r>
              <a:rPr lang="en-US" sz="2800" dirty="0" smtClean="0"/>
              <a:t>Outline of Presentation</a:t>
            </a:r>
            <a:endParaRPr lang="en-US" sz="2800" dirty="0"/>
          </a:p>
        </p:txBody>
      </p:sp>
      <p:sp>
        <p:nvSpPr>
          <p:cNvPr id="3" name="Content Placeholder 2"/>
          <p:cNvSpPr>
            <a:spLocks noGrp="1"/>
          </p:cNvSpPr>
          <p:nvPr>
            <p:ph sz="quarter" idx="1"/>
          </p:nvPr>
        </p:nvSpPr>
        <p:spPr>
          <a:xfrm>
            <a:off x="914400" y="785794"/>
            <a:ext cx="7772400" cy="5643602"/>
          </a:xfrm>
        </p:spPr>
        <p:txBody>
          <a:bodyPr>
            <a:noAutofit/>
          </a:bodyPr>
          <a:lstStyle/>
          <a:p>
            <a:pPr>
              <a:buNone/>
            </a:pPr>
            <a:r>
              <a:rPr lang="en-US" sz="2000" dirty="0" smtClean="0"/>
              <a:t>I Canadian Productivity Performance</a:t>
            </a:r>
          </a:p>
          <a:p>
            <a:r>
              <a:rPr lang="en-US" sz="1600" dirty="0" smtClean="0"/>
              <a:t> Overall Productivity Trends</a:t>
            </a:r>
          </a:p>
          <a:p>
            <a:pPr lvl="0"/>
            <a:r>
              <a:rPr lang="en-US" sz="1600" dirty="0" smtClean="0"/>
              <a:t> A Growth Accounting Perspective</a:t>
            </a:r>
          </a:p>
          <a:p>
            <a:pPr lvl="0"/>
            <a:r>
              <a:rPr lang="en-US" sz="1600" dirty="0" smtClean="0"/>
              <a:t>An Industry Perspective</a:t>
            </a:r>
          </a:p>
          <a:p>
            <a:pPr lvl="0"/>
            <a:r>
              <a:rPr lang="en-US" sz="1600" dirty="0" smtClean="0"/>
              <a:t>A Provincial Perspective</a:t>
            </a:r>
          </a:p>
          <a:p>
            <a:pPr lvl="0"/>
            <a:r>
              <a:rPr lang="en-US" sz="1600" dirty="0" smtClean="0"/>
              <a:t>Impact of the Reallocation of Labour</a:t>
            </a:r>
          </a:p>
          <a:p>
            <a:pPr>
              <a:buNone/>
            </a:pPr>
            <a:endParaRPr lang="en-US" sz="1600" dirty="0" smtClean="0"/>
          </a:p>
          <a:p>
            <a:pPr>
              <a:buNone/>
            </a:pPr>
            <a:r>
              <a:rPr lang="en-US" sz="2000" dirty="0" smtClean="0"/>
              <a:t>II Productivity Drivers and the State of Policies Affecting Productivity</a:t>
            </a:r>
          </a:p>
          <a:p>
            <a:pPr lvl="0"/>
            <a:r>
              <a:rPr lang="en-US" sz="1600" dirty="0" smtClean="0"/>
              <a:t>Investment</a:t>
            </a:r>
          </a:p>
          <a:p>
            <a:pPr lvl="0"/>
            <a:r>
              <a:rPr lang="en-US" sz="1600" dirty="0" smtClean="0"/>
              <a:t>Innovation</a:t>
            </a:r>
          </a:p>
          <a:p>
            <a:pPr lvl="0"/>
            <a:r>
              <a:rPr lang="en-US" sz="1600" dirty="0" smtClean="0"/>
              <a:t>Human Capital</a:t>
            </a:r>
          </a:p>
          <a:p>
            <a:pPr lvl="0"/>
            <a:r>
              <a:rPr lang="en-US" sz="1600" dirty="0" smtClean="0"/>
              <a:t>Macroeconomic Framework Policies</a:t>
            </a:r>
          </a:p>
          <a:p>
            <a:pPr lvl="0"/>
            <a:r>
              <a:rPr lang="en-US" sz="1600" dirty="0" smtClean="0"/>
              <a:t>Microeconomic Framework Policies</a:t>
            </a:r>
          </a:p>
          <a:p>
            <a:pPr lvl="0">
              <a:buNone/>
            </a:pPr>
            <a:endParaRPr lang="en-US" sz="1600" dirty="0" smtClean="0"/>
          </a:p>
          <a:p>
            <a:pPr>
              <a:buNone/>
            </a:pPr>
            <a:r>
              <a:rPr lang="en-US" sz="2000" dirty="0" smtClean="0"/>
              <a:t>III Policy Priorities for Improved Productivity in Canada</a:t>
            </a:r>
            <a:endParaRPr lang="en-US" sz="2000" dirty="0"/>
          </a:p>
        </p:txBody>
      </p:sp>
      <p:sp>
        <p:nvSpPr>
          <p:cNvPr id="4" name="Slide Number Placeholder 4"/>
          <p:cNvSpPr>
            <a:spLocks noGrp="1"/>
          </p:cNvSpPr>
          <p:nvPr>
            <p:ph type="sldNum" sz="quarter" idx="12"/>
          </p:nvPr>
        </p:nvSpPr>
        <p:spPr>
          <a:xfrm>
            <a:off x="146304" y="6210300"/>
            <a:ext cx="457200" cy="457200"/>
          </a:xfrm>
        </p:spPr>
        <p:txBody>
          <a:bodyPr/>
          <a:lstStyle/>
          <a:p>
            <a:fld id="{2D2B4BED-8BF5-4995-9C58-87AB048135E7}" type="slidenum">
              <a:rPr lang="en-US" smtClean="0"/>
              <a:pPr/>
              <a:t>2</a:t>
            </a:fld>
            <a:endParaRPr lang="en-US"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14348" y="214290"/>
            <a:ext cx="7858180" cy="338554"/>
          </a:xfrm>
          <a:prstGeom prst="rect">
            <a:avLst/>
          </a:prstGeom>
          <a:noFill/>
        </p:spPr>
        <p:txBody>
          <a:bodyPr wrap="square" rtlCol="0">
            <a:spAutoFit/>
          </a:bodyPr>
          <a:lstStyle/>
          <a:p>
            <a:r>
              <a:rPr lang="en-US" sz="1600" b="1" dirty="0" smtClean="0"/>
              <a:t>The Canada-US ICT Gap, Canada as a proportion of the United States, 2008</a:t>
            </a:r>
            <a:endParaRPr lang="en-US" sz="1600" dirty="0"/>
          </a:p>
        </p:txBody>
      </p:sp>
      <p:pic>
        <p:nvPicPr>
          <p:cNvPr id="6147" name="Picture 3"/>
          <p:cNvPicPr>
            <a:picLocks noChangeAspect="1" noChangeArrowheads="1"/>
          </p:cNvPicPr>
          <p:nvPr/>
        </p:nvPicPr>
        <p:blipFill>
          <a:blip r:embed="rId3" cstate="print"/>
          <a:srcRect/>
          <a:stretch>
            <a:fillRect/>
          </a:stretch>
        </p:blipFill>
        <p:spPr bwMode="auto">
          <a:xfrm>
            <a:off x="314325" y="857250"/>
            <a:ext cx="8515350" cy="5143500"/>
          </a:xfrm>
          <a:prstGeom prst="rect">
            <a:avLst/>
          </a:prstGeom>
          <a:noFill/>
          <a:ln w="9525">
            <a:noFill/>
            <a:miter lim="800000"/>
            <a:headEnd/>
            <a:tailEnd/>
          </a:ln>
        </p:spPr>
      </p:pic>
      <p:sp>
        <p:nvSpPr>
          <p:cNvPr id="4" name="Slide Number Placeholder 4"/>
          <p:cNvSpPr>
            <a:spLocks noGrp="1"/>
          </p:cNvSpPr>
          <p:nvPr>
            <p:ph type="sldNum" sz="quarter" idx="12"/>
          </p:nvPr>
        </p:nvSpPr>
        <p:spPr>
          <a:xfrm>
            <a:off x="146304" y="6210300"/>
            <a:ext cx="457200" cy="457200"/>
          </a:xfrm>
        </p:spPr>
        <p:txBody>
          <a:bodyPr/>
          <a:lstStyle/>
          <a:p>
            <a:fld id="{2D2B4BED-8BF5-4995-9C58-87AB048135E7}"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6908"/>
          </a:xfrm>
        </p:spPr>
        <p:txBody>
          <a:bodyPr/>
          <a:lstStyle/>
          <a:p>
            <a:r>
              <a:rPr lang="en-US" dirty="0" smtClean="0"/>
              <a:t>Innovation</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Weaknesses</a:t>
            </a:r>
          </a:p>
          <a:p>
            <a:pPr lvl="0"/>
            <a:r>
              <a:rPr lang="en-US" sz="2000" dirty="0" smtClean="0"/>
              <a:t>Very weak technical progress, as implied by the poor performance of total factor productivity growth</a:t>
            </a:r>
          </a:p>
          <a:p>
            <a:pPr lvl="0"/>
            <a:r>
              <a:rPr lang="en-US" sz="2000" dirty="0" smtClean="0"/>
              <a:t>Low  business sector R&amp;D intensity</a:t>
            </a:r>
          </a:p>
          <a:p>
            <a:pPr lvl="0"/>
            <a:r>
              <a:rPr lang="en-US" sz="2000" dirty="0" smtClean="0"/>
              <a:t>Weak linkages between university research and business innovation</a:t>
            </a:r>
          </a:p>
          <a:p>
            <a:pPr lvl="0">
              <a:buNone/>
            </a:pPr>
            <a:endParaRPr lang="en-US" sz="2000" dirty="0" smtClean="0"/>
          </a:p>
          <a:p>
            <a:pPr>
              <a:buNone/>
            </a:pPr>
            <a:r>
              <a:rPr lang="en-US" dirty="0" smtClean="0"/>
              <a:t>Policy Responses</a:t>
            </a:r>
          </a:p>
          <a:p>
            <a:pPr lvl="0"/>
            <a:r>
              <a:rPr lang="en-US" sz="2000" dirty="0" smtClean="0"/>
              <a:t>Generous tax incentives for business R&amp;D</a:t>
            </a:r>
          </a:p>
          <a:p>
            <a:pPr lvl="0"/>
            <a:r>
              <a:rPr lang="en-US" sz="2000" dirty="0" smtClean="0"/>
              <a:t>Increased government support for higher education R&amp;D</a:t>
            </a:r>
          </a:p>
          <a:p>
            <a:pPr lvl="0"/>
            <a:r>
              <a:rPr lang="en-US" sz="2000" dirty="0" smtClean="0"/>
              <a:t>Exhortation for better university-business technological partnerships</a:t>
            </a:r>
            <a:endParaRPr lang="en-US" sz="2000" dirty="0"/>
          </a:p>
        </p:txBody>
      </p:sp>
      <p:sp>
        <p:nvSpPr>
          <p:cNvPr id="4" name="Slide Number Placeholder 4"/>
          <p:cNvSpPr>
            <a:spLocks noGrp="1"/>
          </p:cNvSpPr>
          <p:nvPr>
            <p:ph type="sldNum" sz="quarter" idx="12"/>
          </p:nvPr>
        </p:nvSpPr>
        <p:spPr>
          <a:xfrm>
            <a:off x="146304" y="6210300"/>
            <a:ext cx="457200" cy="457200"/>
          </a:xfrm>
        </p:spPr>
        <p:txBody>
          <a:bodyPr/>
          <a:lstStyle/>
          <a:p>
            <a:fld id="{2D2B4BED-8BF5-4995-9C58-87AB048135E7}"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srcRect/>
          <a:stretch>
            <a:fillRect/>
          </a:stretch>
        </p:blipFill>
        <p:spPr bwMode="auto">
          <a:xfrm>
            <a:off x="245175" y="928671"/>
            <a:ext cx="8398791" cy="5377832"/>
          </a:xfrm>
          <a:prstGeom prst="rect">
            <a:avLst/>
          </a:prstGeom>
          <a:noFill/>
          <a:ln w="9525">
            <a:noFill/>
            <a:miter lim="800000"/>
            <a:headEnd/>
            <a:tailEnd/>
          </a:ln>
        </p:spPr>
      </p:pic>
      <p:sp>
        <p:nvSpPr>
          <p:cNvPr id="5" name="TextBox 4"/>
          <p:cNvSpPr txBox="1"/>
          <p:nvPr/>
        </p:nvSpPr>
        <p:spPr>
          <a:xfrm>
            <a:off x="642910" y="500042"/>
            <a:ext cx="7858180" cy="338554"/>
          </a:xfrm>
          <a:prstGeom prst="rect">
            <a:avLst/>
          </a:prstGeom>
          <a:noFill/>
        </p:spPr>
        <p:txBody>
          <a:bodyPr wrap="square" rtlCol="0">
            <a:spAutoFit/>
          </a:bodyPr>
          <a:lstStyle/>
          <a:p>
            <a:r>
              <a:rPr lang="en-US" sz="1600" b="1" dirty="0" smtClean="0"/>
              <a:t>Business R&amp;D Intensity – Business Expenditure on R&amp;D as a Percentage of GDP</a:t>
            </a:r>
            <a:endParaRPr lang="en-US" sz="1600" dirty="0"/>
          </a:p>
        </p:txBody>
      </p:sp>
      <p:sp>
        <p:nvSpPr>
          <p:cNvPr id="4" name="Slide Number Placeholder 4"/>
          <p:cNvSpPr>
            <a:spLocks noGrp="1"/>
          </p:cNvSpPr>
          <p:nvPr>
            <p:ph type="sldNum" sz="quarter" idx="12"/>
          </p:nvPr>
        </p:nvSpPr>
        <p:spPr>
          <a:xfrm>
            <a:off x="146304" y="6210300"/>
            <a:ext cx="457200" cy="457200"/>
          </a:xfrm>
        </p:spPr>
        <p:txBody>
          <a:bodyPr/>
          <a:lstStyle/>
          <a:p>
            <a:fld id="{2D2B4BED-8BF5-4995-9C58-87AB048135E7}"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cstate="print"/>
          <a:srcRect/>
          <a:stretch>
            <a:fillRect/>
          </a:stretch>
        </p:blipFill>
        <p:spPr bwMode="auto">
          <a:xfrm>
            <a:off x="235470" y="1181099"/>
            <a:ext cx="8622809" cy="5397833"/>
          </a:xfrm>
          <a:prstGeom prst="rect">
            <a:avLst/>
          </a:prstGeom>
          <a:noFill/>
          <a:ln w="9525">
            <a:noFill/>
            <a:miter lim="800000"/>
            <a:headEnd/>
            <a:tailEnd/>
          </a:ln>
        </p:spPr>
      </p:pic>
      <p:sp>
        <p:nvSpPr>
          <p:cNvPr id="3" name="TextBox 2"/>
          <p:cNvSpPr txBox="1"/>
          <p:nvPr/>
        </p:nvSpPr>
        <p:spPr>
          <a:xfrm>
            <a:off x="642910" y="500042"/>
            <a:ext cx="7858180" cy="338554"/>
          </a:xfrm>
          <a:prstGeom prst="rect">
            <a:avLst/>
          </a:prstGeom>
          <a:noFill/>
        </p:spPr>
        <p:txBody>
          <a:bodyPr wrap="square" rtlCol="0">
            <a:spAutoFit/>
          </a:bodyPr>
          <a:lstStyle/>
          <a:p>
            <a:r>
              <a:rPr lang="en-US" sz="1600" b="1" dirty="0" smtClean="0"/>
              <a:t>Trend Components of R&amp;D Intensity in Canada</a:t>
            </a:r>
            <a:endParaRPr lang="en-US" sz="1600" dirty="0"/>
          </a:p>
        </p:txBody>
      </p:sp>
      <p:sp>
        <p:nvSpPr>
          <p:cNvPr id="4" name="Slide Number Placeholder 4"/>
          <p:cNvSpPr>
            <a:spLocks noGrp="1"/>
          </p:cNvSpPr>
          <p:nvPr>
            <p:ph type="sldNum" sz="quarter" idx="12"/>
          </p:nvPr>
        </p:nvSpPr>
        <p:spPr>
          <a:xfrm>
            <a:off x="146304" y="6210300"/>
            <a:ext cx="457200" cy="457200"/>
          </a:xfrm>
        </p:spPr>
        <p:txBody>
          <a:bodyPr/>
          <a:lstStyle/>
          <a:p>
            <a:fld id="{2D2B4BED-8BF5-4995-9C58-87AB048135E7}"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2910" y="500042"/>
            <a:ext cx="7858180" cy="553998"/>
          </a:xfrm>
          <a:prstGeom prst="rect">
            <a:avLst/>
          </a:prstGeom>
          <a:noFill/>
        </p:spPr>
        <p:txBody>
          <a:bodyPr wrap="square" rtlCol="0">
            <a:spAutoFit/>
          </a:bodyPr>
          <a:lstStyle/>
          <a:p>
            <a:r>
              <a:rPr lang="en-US" b="1" dirty="0" smtClean="0"/>
              <a:t>Government Funding of Business R&amp;D</a:t>
            </a:r>
          </a:p>
          <a:p>
            <a:r>
              <a:rPr lang="en-US" sz="1200" b="1" dirty="0" smtClean="0"/>
              <a:t>Per cent of GDP</a:t>
            </a:r>
            <a:endParaRPr lang="en-US" sz="1200" dirty="0"/>
          </a:p>
        </p:txBody>
      </p:sp>
      <p:pic>
        <p:nvPicPr>
          <p:cNvPr id="1026" name="Picture 2"/>
          <p:cNvPicPr>
            <a:picLocks noChangeAspect="1" noChangeArrowheads="1"/>
          </p:cNvPicPr>
          <p:nvPr/>
        </p:nvPicPr>
        <p:blipFill>
          <a:blip r:embed="rId3" cstate="print"/>
          <a:srcRect/>
          <a:stretch>
            <a:fillRect/>
          </a:stretch>
        </p:blipFill>
        <p:spPr bwMode="auto">
          <a:xfrm>
            <a:off x="642910" y="1285860"/>
            <a:ext cx="7717075" cy="4895863"/>
          </a:xfrm>
          <a:prstGeom prst="rect">
            <a:avLst/>
          </a:prstGeom>
          <a:noFill/>
          <a:ln w="9525">
            <a:noFill/>
            <a:miter lim="800000"/>
            <a:headEnd/>
            <a:tailEnd/>
          </a:ln>
        </p:spPr>
      </p:pic>
      <p:sp>
        <p:nvSpPr>
          <p:cNvPr id="4" name="Slide Number Placeholder 4"/>
          <p:cNvSpPr>
            <a:spLocks noGrp="1"/>
          </p:cNvSpPr>
          <p:nvPr>
            <p:ph type="sldNum" sz="quarter" idx="12"/>
          </p:nvPr>
        </p:nvSpPr>
        <p:spPr>
          <a:xfrm>
            <a:off x="146304" y="6210300"/>
            <a:ext cx="457200" cy="457200"/>
          </a:xfrm>
        </p:spPr>
        <p:txBody>
          <a:bodyPr/>
          <a:lstStyle/>
          <a:p>
            <a:fld id="{2D2B4BED-8BF5-4995-9C58-87AB048135E7}"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46"/>
          </a:xfrm>
        </p:spPr>
        <p:txBody>
          <a:bodyPr/>
          <a:lstStyle/>
          <a:p>
            <a:r>
              <a:rPr lang="en-US" dirty="0" smtClean="0"/>
              <a:t>Human Capital</a:t>
            </a:r>
            <a:endParaRPr lang="en-US" dirty="0"/>
          </a:p>
        </p:txBody>
      </p:sp>
      <p:sp>
        <p:nvSpPr>
          <p:cNvPr id="3" name="Content Placeholder 2"/>
          <p:cNvSpPr>
            <a:spLocks noGrp="1"/>
          </p:cNvSpPr>
          <p:nvPr>
            <p:ph sz="quarter" idx="1"/>
          </p:nvPr>
        </p:nvSpPr>
        <p:spPr>
          <a:xfrm>
            <a:off x="914400" y="1214422"/>
            <a:ext cx="7772400" cy="4805378"/>
          </a:xfrm>
        </p:spPr>
        <p:txBody>
          <a:bodyPr>
            <a:normAutofit fontScale="62500" lnSpcReduction="20000"/>
          </a:bodyPr>
          <a:lstStyle/>
          <a:p>
            <a:pPr>
              <a:buNone/>
            </a:pPr>
            <a:r>
              <a:rPr lang="en-US" sz="3200" dirty="0" smtClean="0"/>
              <a:t>Strengths</a:t>
            </a:r>
          </a:p>
          <a:p>
            <a:pPr lvl="0"/>
            <a:r>
              <a:rPr lang="en-US" dirty="0" smtClean="0"/>
              <a:t>Highest proportion of the population with a post-second education among OECD countries</a:t>
            </a:r>
          </a:p>
          <a:p>
            <a:pPr lvl="0"/>
            <a:r>
              <a:rPr lang="en-US" dirty="0" smtClean="0"/>
              <a:t>High PISA scores for high school students</a:t>
            </a:r>
          </a:p>
          <a:p>
            <a:pPr lvl="0"/>
            <a:r>
              <a:rPr lang="en-US" dirty="0" smtClean="0"/>
              <a:t>World class research universities</a:t>
            </a:r>
          </a:p>
          <a:p>
            <a:pPr lvl="0">
              <a:buNone/>
            </a:pPr>
            <a:endParaRPr lang="en-US" dirty="0" smtClean="0"/>
          </a:p>
          <a:p>
            <a:pPr>
              <a:buNone/>
            </a:pPr>
            <a:r>
              <a:rPr lang="en-US" sz="3200" dirty="0" smtClean="0"/>
              <a:t>Weaknesses</a:t>
            </a:r>
          </a:p>
          <a:p>
            <a:pPr lvl="0"/>
            <a:r>
              <a:rPr lang="en-US" dirty="0" smtClean="0"/>
              <a:t>Relatively low proportion of the population with graduate degrees</a:t>
            </a:r>
          </a:p>
          <a:p>
            <a:pPr lvl="0"/>
            <a:r>
              <a:rPr lang="en-US" dirty="0" smtClean="0"/>
              <a:t>Low completion rate for apprenticeship programs</a:t>
            </a:r>
          </a:p>
          <a:p>
            <a:pPr lvl="0"/>
            <a:r>
              <a:rPr lang="en-US" dirty="0" smtClean="0"/>
              <a:t>Underutilization of the human capital of recent immigrants</a:t>
            </a:r>
          </a:p>
          <a:p>
            <a:pPr lvl="0"/>
            <a:r>
              <a:rPr lang="en-US" dirty="0" smtClean="0"/>
              <a:t>Low levels of human capital of Aboriginal Canadians</a:t>
            </a:r>
          </a:p>
          <a:p>
            <a:pPr lvl="0"/>
            <a:r>
              <a:rPr lang="en-US" dirty="0" smtClean="0"/>
              <a:t>Poor literacy skills for a significant proportion of the workforce</a:t>
            </a:r>
          </a:p>
          <a:p>
            <a:pPr lvl="0">
              <a:buNone/>
            </a:pPr>
            <a:endParaRPr lang="en-US" dirty="0" smtClean="0"/>
          </a:p>
          <a:p>
            <a:pPr>
              <a:buNone/>
            </a:pPr>
            <a:r>
              <a:rPr lang="en-US" sz="3200" dirty="0" smtClean="0"/>
              <a:t>Policy Responses</a:t>
            </a:r>
          </a:p>
          <a:p>
            <a:r>
              <a:rPr lang="en-US" dirty="0" smtClean="0"/>
              <a:t>Better recognition of foreign credentials</a:t>
            </a:r>
          </a:p>
          <a:p>
            <a:r>
              <a:rPr lang="en-US" dirty="0" smtClean="0"/>
              <a:t>Greater emphasis on high school completion with an increase in the age of compulsory schooling to 18 in Ontario and New Brunswick</a:t>
            </a:r>
          </a:p>
          <a:p>
            <a:endParaRPr lang="en-US" dirty="0"/>
          </a:p>
        </p:txBody>
      </p:sp>
      <p:sp>
        <p:nvSpPr>
          <p:cNvPr id="4" name="Slide Number Placeholder 4"/>
          <p:cNvSpPr>
            <a:spLocks noGrp="1"/>
          </p:cNvSpPr>
          <p:nvPr>
            <p:ph type="sldNum" sz="quarter" idx="12"/>
          </p:nvPr>
        </p:nvSpPr>
        <p:spPr>
          <a:xfrm>
            <a:off x="146304" y="6210300"/>
            <a:ext cx="457200" cy="457200"/>
          </a:xfrm>
        </p:spPr>
        <p:txBody>
          <a:bodyPr/>
          <a:lstStyle/>
          <a:p>
            <a:fld id="{2D2B4BED-8BF5-4995-9C58-87AB048135E7}"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857232"/>
            <a:ext cx="7772400" cy="1143000"/>
          </a:xfrm>
        </p:spPr>
        <p:txBody>
          <a:bodyPr>
            <a:normAutofit fontScale="90000"/>
          </a:bodyPr>
          <a:lstStyle/>
          <a:p>
            <a:r>
              <a:rPr lang="en-US" dirty="0" smtClean="0"/>
              <a:t>Macro-economic Framework Policies</a:t>
            </a:r>
            <a:br>
              <a:rPr lang="en-US" dirty="0" smtClean="0"/>
            </a:br>
            <a:endParaRPr lang="en-US" dirty="0"/>
          </a:p>
        </p:txBody>
      </p:sp>
      <p:sp>
        <p:nvSpPr>
          <p:cNvPr id="3" name="Content Placeholder 2"/>
          <p:cNvSpPr>
            <a:spLocks noGrp="1"/>
          </p:cNvSpPr>
          <p:nvPr>
            <p:ph sz="quarter" idx="1"/>
          </p:nvPr>
        </p:nvSpPr>
        <p:spPr>
          <a:xfrm>
            <a:off x="928662" y="2071678"/>
            <a:ext cx="7772400" cy="4090998"/>
          </a:xfrm>
        </p:spPr>
        <p:txBody>
          <a:bodyPr/>
          <a:lstStyle/>
          <a:p>
            <a:pPr lvl="0"/>
            <a:r>
              <a:rPr lang="en-US" dirty="0" smtClean="0"/>
              <a:t>Stable inflation through inflation targeting</a:t>
            </a:r>
          </a:p>
          <a:p>
            <a:pPr lvl="0"/>
            <a:r>
              <a:rPr lang="en-US" dirty="0" smtClean="0"/>
              <a:t>Low debt/GDP and deficit/GDP ratios by international standards</a:t>
            </a:r>
          </a:p>
          <a:p>
            <a:pPr lvl="0"/>
            <a:r>
              <a:rPr lang="en-US" dirty="0" smtClean="0"/>
              <a:t>Improved fiscal position in the medium term due to recovery and spending cuts</a:t>
            </a:r>
          </a:p>
          <a:p>
            <a:endParaRPr lang="en-US" dirty="0"/>
          </a:p>
        </p:txBody>
      </p:sp>
      <p:sp>
        <p:nvSpPr>
          <p:cNvPr id="4" name="Slide Number Placeholder 4"/>
          <p:cNvSpPr>
            <a:spLocks noGrp="1"/>
          </p:cNvSpPr>
          <p:nvPr>
            <p:ph type="sldNum" sz="quarter" idx="12"/>
          </p:nvPr>
        </p:nvSpPr>
        <p:spPr>
          <a:xfrm>
            <a:off x="146304" y="6210300"/>
            <a:ext cx="457200" cy="457200"/>
          </a:xfrm>
        </p:spPr>
        <p:txBody>
          <a:bodyPr/>
          <a:lstStyle/>
          <a:p>
            <a:fld id="{2D2B4BED-8BF5-4995-9C58-87AB048135E7}"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428604"/>
            <a:ext cx="7772400" cy="1203348"/>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Micro-economic Framework Policies</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US" sz="2200" dirty="0" smtClean="0"/>
              <a:t>Market-oriented approach to framework policies as evidenced by privatization of Crown corporations, deregulation of certain sectors (e.g., telecommunications) and apparent easing of foreign ownership restrictions</a:t>
            </a:r>
          </a:p>
          <a:p>
            <a:r>
              <a:rPr lang="en-US" sz="2200" dirty="0" smtClean="0"/>
              <a:t>Canada already one of the most market-oriented economies in the world</a:t>
            </a:r>
          </a:p>
          <a:p>
            <a:r>
              <a:rPr lang="en-US" sz="2200" dirty="0" smtClean="0"/>
              <a:t>Still some interprovincial barriers to trade (e.g. provincial procurement policies) and labour mobility (recognition of professional credentials)</a:t>
            </a:r>
          </a:p>
          <a:p>
            <a:r>
              <a:rPr lang="en-US" sz="2200" dirty="0" smtClean="0"/>
              <a:t>Still foreign ownership rules in certain sectors</a:t>
            </a:r>
          </a:p>
          <a:p>
            <a:r>
              <a:rPr lang="en-US" sz="2200" dirty="0" smtClean="0"/>
              <a:t>Marketing boards with controls on domestic production and imports are the most important barrier to international trade</a:t>
            </a:r>
          </a:p>
          <a:p>
            <a:endParaRPr lang="en-US" dirty="0"/>
          </a:p>
        </p:txBody>
      </p:sp>
      <p:sp>
        <p:nvSpPr>
          <p:cNvPr id="4" name="Slide Number Placeholder 4"/>
          <p:cNvSpPr>
            <a:spLocks noGrp="1"/>
          </p:cNvSpPr>
          <p:nvPr>
            <p:ph type="sldNum" sz="quarter" idx="12"/>
          </p:nvPr>
        </p:nvSpPr>
        <p:spPr>
          <a:xfrm>
            <a:off x="146304" y="6210300"/>
            <a:ext cx="457200" cy="457200"/>
          </a:xfrm>
        </p:spPr>
        <p:txBody>
          <a:bodyPr/>
          <a:lstStyle/>
          <a:p>
            <a:fld id="{2D2B4BED-8BF5-4995-9C58-87AB048135E7}"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2910" y="500042"/>
            <a:ext cx="7858180" cy="338554"/>
          </a:xfrm>
          <a:prstGeom prst="rect">
            <a:avLst/>
          </a:prstGeom>
          <a:noFill/>
        </p:spPr>
        <p:txBody>
          <a:bodyPr wrap="square" rtlCol="0">
            <a:spAutoFit/>
          </a:bodyPr>
          <a:lstStyle/>
          <a:p>
            <a:r>
              <a:rPr lang="en-US" sz="1600" b="1" dirty="0" smtClean="0"/>
              <a:t>Index of Barriers to Entrepreneurship - 2003</a:t>
            </a:r>
            <a:endParaRPr lang="en-US" sz="1600" dirty="0"/>
          </a:p>
        </p:txBody>
      </p:sp>
      <p:pic>
        <p:nvPicPr>
          <p:cNvPr id="2050" name="Picture 2"/>
          <p:cNvPicPr>
            <a:picLocks noChangeAspect="1" noChangeArrowheads="1"/>
          </p:cNvPicPr>
          <p:nvPr/>
        </p:nvPicPr>
        <p:blipFill>
          <a:blip r:embed="rId3" cstate="print"/>
          <a:srcRect/>
          <a:stretch>
            <a:fillRect/>
          </a:stretch>
        </p:blipFill>
        <p:spPr bwMode="auto">
          <a:xfrm>
            <a:off x="711417" y="928670"/>
            <a:ext cx="8061975" cy="5519754"/>
          </a:xfrm>
          <a:prstGeom prst="rect">
            <a:avLst/>
          </a:prstGeom>
          <a:noFill/>
          <a:ln w="9525">
            <a:noFill/>
            <a:miter lim="800000"/>
            <a:headEnd/>
            <a:tailEnd/>
          </a:ln>
        </p:spPr>
      </p:pic>
      <p:sp>
        <p:nvSpPr>
          <p:cNvPr id="4" name="Slide Number Placeholder 4"/>
          <p:cNvSpPr>
            <a:spLocks noGrp="1"/>
          </p:cNvSpPr>
          <p:nvPr>
            <p:ph type="sldNum" sz="quarter" idx="12"/>
          </p:nvPr>
        </p:nvSpPr>
        <p:spPr>
          <a:xfrm>
            <a:off x="146304" y="6210300"/>
            <a:ext cx="457200" cy="457200"/>
          </a:xfrm>
        </p:spPr>
        <p:txBody>
          <a:bodyPr/>
          <a:lstStyle/>
          <a:p>
            <a:fld id="{2D2B4BED-8BF5-4995-9C58-87AB048135E7}"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D2B4BED-8BF5-4995-9C58-87AB048135E7}" type="slidenum">
              <a:rPr lang="en-US" smtClean="0"/>
              <a:pPr/>
              <a:t>29</a:t>
            </a:fld>
            <a:endParaRPr lang="en-US" dirty="0"/>
          </a:p>
        </p:txBody>
      </p:sp>
      <p:sp>
        <p:nvSpPr>
          <p:cNvPr id="4" name="TextBox 3"/>
          <p:cNvSpPr txBox="1"/>
          <p:nvPr/>
        </p:nvSpPr>
        <p:spPr>
          <a:xfrm>
            <a:off x="785786" y="357166"/>
            <a:ext cx="7929618" cy="369332"/>
          </a:xfrm>
          <a:prstGeom prst="rect">
            <a:avLst/>
          </a:prstGeom>
          <a:noFill/>
        </p:spPr>
        <p:txBody>
          <a:bodyPr wrap="square" rtlCol="0">
            <a:spAutoFit/>
          </a:bodyPr>
          <a:lstStyle/>
          <a:p>
            <a:r>
              <a:rPr lang="en-US" b="1" dirty="0" smtClean="0"/>
              <a:t>Market Regulation, Canada, 1975 and 2003</a:t>
            </a:r>
            <a:endParaRPr lang="en-US" b="1" dirty="0"/>
          </a:p>
        </p:txBody>
      </p:sp>
      <p:pic>
        <p:nvPicPr>
          <p:cNvPr id="6" name="Picture 5"/>
          <p:cNvPicPr/>
          <p:nvPr/>
        </p:nvPicPr>
        <p:blipFill>
          <a:blip r:embed="rId3" cstate="print"/>
          <a:srcRect/>
          <a:stretch>
            <a:fillRect/>
          </a:stretch>
        </p:blipFill>
        <p:spPr bwMode="auto">
          <a:xfrm>
            <a:off x="785786" y="1071546"/>
            <a:ext cx="8215370" cy="507209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357157" y="272484"/>
            <a:ext cx="8572561"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600" b="1" i="0" u="none" strike="noStrike" cap="none" normalizeH="0" baseline="0" dirty="0" smtClean="0">
                <a:ln>
                  <a:noFill/>
                </a:ln>
                <a:effectLst/>
                <a:ea typeface="Times New Roman" pitchFamily="18" charset="0"/>
                <a:cs typeface="Times New Roman" pitchFamily="18" charset="0"/>
              </a:rPr>
              <a:t>Real Output per Hour Growth, Business Sector, Canada and the United States, Per Cent, 1947-2009</a:t>
            </a:r>
          </a:p>
          <a:p>
            <a:pPr lvl="0" fontAlgn="base">
              <a:spcBef>
                <a:spcPct val="0"/>
              </a:spcBef>
              <a:spcAft>
                <a:spcPct val="0"/>
              </a:spcAft>
            </a:pPr>
            <a:r>
              <a:rPr lang="en-CA" sz="1000" b="1" dirty="0" smtClean="0">
                <a:ea typeface="Times New Roman" pitchFamily="18" charset="0"/>
                <a:cs typeface="Times New Roman" pitchFamily="18" charset="0"/>
              </a:rPr>
              <a:t>Average Annual Rates</a:t>
            </a:r>
            <a:endParaRPr kumimoji="0" lang="en-US" sz="10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32771" name="Rectangle 3"/>
          <p:cNvSpPr>
            <a:spLocks noChangeArrowheads="1"/>
          </p:cNvSpPr>
          <p:nvPr/>
        </p:nvSpPr>
        <p:spPr bwMode="auto">
          <a:xfrm>
            <a:off x="0" y="3619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endParaRPr kumimoji="0" lang="en-CA" altLang="zh-CN" sz="1800" b="0" i="0" u="none" strike="noStrike" cap="none" normalizeH="0" baseline="0" smtClean="0">
              <a:ln>
                <a:noFill/>
              </a:ln>
              <a:solidFill>
                <a:schemeClr val="tx1"/>
              </a:solidFill>
              <a:effectLst/>
              <a:latin typeface="Arial" pitchFamily="34" charset="0"/>
            </a:endParaRPr>
          </a:p>
        </p:txBody>
      </p:sp>
      <p:pic>
        <p:nvPicPr>
          <p:cNvPr id="1026" name="Picture 2"/>
          <p:cNvPicPr>
            <a:picLocks noChangeAspect="1" noChangeArrowheads="1"/>
          </p:cNvPicPr>
          <p:nvPr/>
        </p:nvPicPr>
        <p:blipFill>
          <a:blip r:embed="rId3" cstate="print"/>
          <a:srcRect/>
          <a:stretch>
            <a:fillRect/>
          </a:stretch>
        </p:blipFill>
        <p:spPr bwMode="auto">
          <a:xfrm>
            <a:off x="714348" y="1346200"/>
            <a:ext cx="7858179" cy="4940320"/>
          </a:xfrm>
          <a:prstGeom prst="rect">
            <a:avLst/>
          </a:prstGeom>
          <a:noFill/>
          <a:ln w="9525">
            <a:noFill/>
            <a:miter lim="800000"/>
            <a:headEnd/>
            <a:tailEnd/>
          </a:ln>
          <a:effectLst/>
        </p:spPr>
      </p:pic>
      <p:sp>
        <p:nvSpPr>
          <p:cNvPr id="5" name="Slide Number Placeholder 4"/>
          <p:cNvSpPr>
            <a:spLocks noGrp="1"/>
          </p:cNvSpPr>
          <p:nvPr>
            <p:ph type="sldNum" sz="quarter" idx="12"/>
          </p:nvPr>
        </p:nvSpPr>
        <p:spPr>
          <a:xfrm>
            <a:off x="146304" y="6210300"/>
            <a:ext cx="457200" cy="457200"/>
          </a:xfrm>
        </p:spPr>
        <p:txBody>
          <a:bodyPr/>
          <a:lstStyle/>
          <a:p>
            <a:fld id="{2D2B4BED-8BF5-4995-9C58-87AB048135E7}"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857232"/>
            <a:ext cx="7772400" cy="1143000"/>
          </a:xfrm>
        </p:spPr>
        <p:txBody>
          <a:bodyPr>
            <a:normAutofit fontScale="90000"/>
          </a:bodyPr>
          <a:lstStyle/>
          <a:p>
            <a:r>
              <a:rPr lang="en-US" dirty="0" smtClean="0"/>
              <a:t/>
            </a:r>
            <a:br>
              <a:rPr lang="en-US" dirty="0" smtClean="0"/>
            </a:br>
            <a:r>
              <a:rPr lang="en-US" dirty="0" smtClean="0"/>
              <a:t>Policy Priorities for Improved Productivity Growth in Canada</a:t>
            </a:r>
            <a:br>
              <a:rPr lang="en-US" dirty="0" smtClean="0"/>
            </a:br>
            <a:endParaRPr lang="en-US" dirty="0"/>
          </a:p>
        </p:txBody>
      </p:sp>
      <p:sp>
        <p:nvSpPr>
          <p:cNvPr id="3" name="Content Placeholder 2"/>
          <p:cNvSpPr>
            <a:spLocks noGrp="1"/>
          </p:cNvSpPr>
          <p:nvPr>
            <p:ph sz="quarter" idx="1"/>
          </p:nvPr>
        </p:nvSpPr>
        <p:spPr/>
        <p:txBody>
          <a:bodyPr>
            <a:normAutofit/>
          </a:bodyPr>
          <a:lstStyle/>
          <a:p>
            <a:pPr lvl="0"/>
            <a:r>
              <a:rPr lang="en-US" sz="2200" dirty="0" smtClean="0"/>
              <a:t>Greater assistance for technology transfer and adoption of best practice techniques by small and medium-sized firms</a:t>
            </a:r>
          </a:p>
          <a:p>
            <a:pPr lvl="0"/>
            <a:r>
              <a:rPr lang="en-US" sz="2200" dirty="0" smtClean="0"/>
              <a:t>Rebalancing of government assistance to business R&amp;D from tax incentives to direct support, and to technology transfer programs</a:t>
            </a:r>
          </a:p>
          <a:p>
            <a:pPr lvl="0"/>
            <a:r>
              <a:rPr lang="en-US" sz="2200" dirty="0" smtClean="0"/>
              <a:t>Gradual winding down of marketing boards with production quotas through buy-outs</a:t>
            </a:r>
          </a:p>
          <a:p>
            <a:pPr lvl="0"/>
            <a:r>
              <a:rPr lang="en-US" sz="2200" dirty="0" smtClean="0"/>
              <a:t>Greater emphasis on graduate education</a:t>
            </a:r>
          </a:p>
          <a:p>
            <a:pPr lvl="0"/>
            <a:r>
              <a:rPr lang="en-US" sz="2200" dirty="0" smtClean="0"/>
              <a:t>Objective of virtually universal high school completion by moving the compulsory schooling age to 18</a:t>
            </a:r>
          </a:p>
          <a:p>
            <a:pPr lvl="0"/>
            <a:r>
              <a:rPr lang="en-US" sz="2200" dirty="0" smtClean="0"/>
              <a:t>Increased emphasis on upgrading the skills of Aboriginal Canadians</a:t>
            </a:r>
          </a:p>
          <a:p>
            <a:pPr lvl="0"/>
            <a:r>
              <a:rPr lang="en-US" sz="2200" dirty="0" smtClean="0"/>
              <a:t>More effective policies to improve the utilization of the human capital of immigrants</a:t>
            </a:r>
          </a:p>
          <a:p>
            <a:endParaRPr lang="en-US" dirty="0"/>
          </a:p>
        </p:txBody>
      </p:sp>
      <p:sp>
        <p:nvSpPr>
          <p:cNvPr id="4" name="Slide Number Placeholder 4"/>
          <p:cNvSpPr>
            <a:spLocks noGrp="1"/>
          </p:cNvSpPr>
          <p:nvPr>
            <p:ph type="sldNum" sz="quarter" idx="12"/>
          </p:nvPr>
        </p:nvSpPr>
        <p:spPr>
          <a:xfrm>
            <a:off x="146304" y="6210300"/>
            <a:ext cx="457200" cy="457200"/>
          </a:xfrm>
        </p:spPr>
        <p:txBody>
          <a:bodyPr/>
          <a:lstStyle/>
          <a:p>
            <a:fld id="{2D2B4BED-8BF5-4995-9C58-87AB048135E7}" type="slidenum">
              <a:rPr lang="en-US" smtClean="0"/>
              <a:pPr/>
              <a:t>30</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D2B4BED-8BF5-4995-9C58-87AB048135E7}" type="slidenum">
              <a:rPr lang="en-US" smtClean="0"/>
              <a:pPr/>
              <a:t>4</a:t>
            </a:fld>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214282" y="269875"/>
            <a:ext cx="8704293" cy="5873769"/>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D2B4BED-8BF5-4995-9C58-87AB048135E7}" type="slidenum">
              <a:rPr lang="en-US" smtClean="0"/>
              <a:pPr/>
              <a:t>5</a:t>
            </a:fld>
            <a:endParaRPr lang="en-US" dirty="0"/>
          </a:p>
        </p:txBody>
      </p:sp>
      <p:graphicFrame>
        <p:nvGraphicFramePr>
          <p:cNvPr id="3" name="Chart 2"/>
          <p:cNvGraphicFramePr>
            <a:graphicFrameLocks noGrp="1"/>
          </p:cNvGraphicFramePr>
          <p:nvPr/>
        </p:nvGraphicFramePr>
        <p:xfrm>
          <a:off x="290512" y="504825"/>
          <a:ext cx="8562975" cy="58483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D2B4BED-8BF5-4995-9C58-87AB048135E7}" type="slidenum">
              <a:rPr lang="en-US" smtClean="0"/>
              <a:pPr/>
              <a:t>6</a:t>
            </a:fld>
            <a:endParaRPr lang="en-US" dirty="0"/>
          </a:p>
        </p:txBody>
      </p:sp>
      <p:graphicFrame>
        <p:nvGraphicFramePr>
          <p:cNvPr id="3" name="Chart 2"/>
          <p:cNvGraphicFramePr/>
          <p:nvPr/>
        </p:nvGraphicFramePr>
        <p:xfrm>
          <a:off x="571472" y="642918"/>
          <a:ext cx="8072494" cy="578647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571472" y="142852"/>
            <a:ext cx="7929618" cy="800219"/>
          </a:xfrm>
          <a:prstGeom prst="rect">
            <a:avLst/>
          </a:prstGeom>
          <a:noFill/>
        </p:spPr>
        <p:txBody>
          <a:bodyPr wrap="square" rtlCol="0">
            <a:spAutoFit/>
          </a:bodyPr>
          <a:lstStyle/>
          <a:p>
            <a:r>
              <a:rPr lang="en-CA" sz="1400" b="1" dirty="0" smtClean="0"/>
              <a:t>Chart 3: GDP per Hour Worked Growth in OECD Countries, 2000-2007 (Compound Annual Rate of Growth, Per Cent) </a:t>
            </a:r>
            <a:endParaRPr lang="en-US" sz="1400" b="1"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D2B4BED-8BF5-4995-9C58-87AB048135E7}" type="slidenum">
              <a:rPr lang="en-US" smtClean="0"/>
              <a:pPr/>
              <a:t>7</a:t>
            </a:fld>
            <a:endParaRPr lang="en-US" dirty="0"/>
          </a:p>
        </p:txBody>
      </p:sp>
      <p:graphicFrame>
        <p:nvGraphicFramePr>
          <p:cNvPr id="3" name="Chart 2"/>
          <p:cNvGraphicFramePr/>
          <p:nvPr/>
        </p:nvGraphicFramePr>
        <p:xfrm>
          <a:off x="357158" y="857232"/>
          <a:ext cx="8572560" cy="5357849"/>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000100" y="357166"/>
            <a:ext cx="7786742" cy="338554"/>
          </a:xfrm>
          <a:prstGeom prst="rect">
            <a:avLst/>
          </a:prstGeom>
          <a:noFill/>
        </p:spPr>
        <p:txBody>
          <a:bodyPr wrap="square" rtlCol="0">
            <a:spAutoFit/>
          </a:bodyPr>
          <a:lstStyle/>
          <a:p>
            <a:r>
              <a:rPr lang="en-CA" sz="1600" b="1" dirty="0" smtClean="0"/>
              <a:t>Productivity Elasticity, Business Sector, Canada and the United States, 1947-2007</a:t>
            </a:r>
            <a:endParaRPr lang="en-US" sz="16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D2B4BED-8BF5-4995-9C58-87AB048135E7}" type="slidenum">
              <a:rPr lang="en-US" smtClean="0"/>
              <a:pPr/>
              <a:t>8</a:t>
            </a:fld>
            <a:endParaRPr lang="en-US" dirty="0"/>
          </a:p>
        </p:txBody>
      </p:sp>
      <p:graphicFrame>
        <p:nvGraphicFramePr>
          <p:cNvPr id="3" name="Table 2"/>
          <p:cNvGraphicFramePr>
            <a:graphicFrameLocks noGrp="1"/>
          </p:cNvGraphicFramePr>
          <p:nvPr/>
        </p:nvGraphicFramePr>
        <p:xfrm>
          <a:off x="1928794" y="500042"/>
          <a:ext cx="5214975" cy="6134100"/>
        </p:xfrm>
        <a:graphic>
          <a:graphicData uri="http://schemas.openxmlformats.org/drawingml/2006/table">
            <a:tbl>
              <a:tblPr/>
              <a:tblGrid>
                <a:gridCol w="2679234"/>
                <a:gridCol w="827189"/>
                <a:gridCol w="759690"/>
                <a:gridCol w="129939"/>
                <a:gridCol w="818923"/>
              </a:tblGrid>
              <a:tr h="314513">
                <a:tc>
                  <a:txBody>
                    <a:bodyPr/>
                    <a:lstStyle/>
                    <a:p>
                      <a:pPr>
                        <a:lnSpc>
                          <a:spcPct val="115000"/>
                        </a:lnSpc>
                        <a:spcAft>
                          <a:spcPts val="1200"/>
                        </a:spcAft>
                      </a:pPr>
                      <a:r>
                        <a:rPr lang="en-CA" sz="1000" dirty="0">
                          <a:solidFill>
                            <a:srgbClr val="000000"/>
                          </a:solidFill>
                          <a:latin typeface="Calibri"/>
                          <a:ea typeface="Calibri"/>
                          <a:cs typeface="Times New Roman"/>
                        </a:rPr>
                        <a:t> </a:t>
                      </a:r>
                      <a:endParaRPr lang="en-US" sz="1000" dirty="0">
                        <a:latin typeface="Calibri"/>
                        <a:ea typeface="Calibri"/>
                        <a:cs typeface="Times New Roman"/>
                      </a:endParaRPr>
                    </a:p>
                  </a:txBody>
                  <a:tcPr marL="44312" marR="44312" marT="0" marB="0">
                    <a:lnL>
                      <a:noFill/>
                    </a:lnL>
                    <a:lnR w="12700" cap="flat" cmpd="sng" algn="ctr">
                      <a:solidFill>
                        <a:srgbClr val="4F81BD"/>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1200"/>
                        </a:spcAft>
                      </a:pPr>
                      <a:r>
                        <a:rPr lang="en-CA" sz="1000" b="1">
                          <a:solidFill>
                            <a:srgbClr val="000000"/>
                          </a:solidFill>
                          <a:latin typeface="Calibri"/>
                          <a:ea typeface="Calibri"/>
                          <a:cs typeface="Times New Roman"/>
                        </a:rPr>
                        <a:t>1973-2000</a:t>
                      </a:r>
                      <a:endParaRPr lang="en-US" sz="1000">
                        <a:latin typeface="Calibri"/>
                        <a:ea typeface="Calibri"/>
                        <a:cs typeface="Times New Roman"/>
                      </a:endParaRPr>
                    </a:p>
                  </a:txBody>
                  <a:tcPr marL="44312" marR="4431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12700" cap="flat" cmpd="sng" algn="ctr">
                      <a:solidFill>
                        <a:srgbClr val="4F81BD"/>
                      </a:solidFill>
                      <a:prstDash val="solid"/>
                      <a:round/>
                      <a:headEnd type="none" w="med" len="med"/>
                      <a:tailEnd type="none" w="med" len="med"/>
                    </a:lnB>
                  </a:tcPr>
                </a:tc>
                <a:tc gridSpan="2">
                  <a:txBody>
                    <a:bodyPr/>
                    <a:lstStyle/>
                    <a:p>
                      <a:pPr algn="ctr">
                        <a:lnSpc>
                          <a:spcPct val="115000"/>
                        </a:lnSpc>
                        <a:spcAft>
                          <a:spcPts val="1200"/>
                        </a:spcAft>
                      </a:pPr>
                      <a:r>
                        <a:rPr lang="en-CA" sz="1000" b="1">
                          <a:solidFill>
                            <a:srgbClr val="000000"/>
                          </a:solidFill>
                          <a:latin typeface="Calibri"/>
                          <a:ea typeface="Calibri"/>
                          <a:cs typeface="Times New Roman"/>
                        </a:rPr>
                        <a:t>2000-2007</a:t>
                      </a:r>
                      <a:endParaRPr lang="en-US" sz="1000">
                        <a:latin typeface="Calibri"/>
                        <a:ea typeface="Calibri"/>
                        <a:cs typeface="Times New Roman"/>
                      </a:endParaRPr>
                    </a:p>
                  </a:txBody>
                  <a:tcPr marL="44312" marR="4431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12700" cap="flat" cmpd="sng" algn="ctr">
                      <a:solidFill>
                        <a:srgbClr val="4F81BD"/>
                      </a:solidFill>
                      <a:prstDash val="solid"/>
                      <a:round/>
                      <a:headEnd type="none" w="med" len="med"/>
                      <a:tailEnd type="none" w="med" len="med"/>
                    </a:lnB>
                  </a:tcPr>
                </a:tc>
                <a:tc hMerge="1">
                  <a:txBody>
                    <a:bodyPr/>
                    <a:lstStyle/>
                    <a:p>
                      <a:endParaRPr lang="en-US"/>
                    </a:p>
                  </a:txBody>
                  <a:tcPr/>
                </a:tc>
                <a:tc>
                  <a:txBody>
                    <a:bodyPr/>
                    <a:lstStyle/>
                    <a:p>
                      <a:pPr algn="ctr">
                        <a:lnSpc>
                          <a:spcPct val="115000"/>
                        </a:lnSpc>
                        <a:spcAft>
                          <a:spcPts val="1200"/>
                        </a:spcAft>
                      </a:pPr>
                      <a:r>
                        <a:rPr lang="en-CA" sz="1000" b="1">
                          <a:solidFill>
                            <a:srgbClr val="000000"/>
                          </a:solidFill>
                          <a:latin typeface="Calibri"/>
                          <a:ea typeface="Calibri"/>
                          <a:cs typeface="Times New Roman"/>
                        </a:rPr>
                        <a:t>Post-2000 Change</a:t>
                      </a:r>
                      <a:endParaRPr lang="en-US" sz="1000">
                        <a:latin typeface="Calibri"/>
                        <a:ea typeface="Calibri"/>
                        <a:cs typeface="Times New Roman"/>
                      </a:endParaRPr>
                    </a:p>
                  </a:txBody>
                  <a:tcPr marL="44312" marR="4431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12700" cap="flat" cmpd="sng" algn="ctr">
                      <a:solidFill>
                        <a:srgbClr val="4F81BD"/>
                      </a:solidFill>
                      <a:prstDash val="solid"/>
                      <a:round/>
                      <a:headEnd type="none" w="med" len="med"/>
                      <a:tailEnd type="none" w="med" len="med"/>
                    </a:lnB>
                  </a:tcPr>
                </a:tc>
              </a:tr>
              <a:tr h="161816">
                <a:tc>
                  <a:txBody>
                    <a:bodyPr/>
                    <a:lstStyle/>
                    <a:p>
                      <a:pPr>
                        <a:lnSpc>
                          <a:spcPct val="115000"/>
                        </a:lnSpc>
                        <a:spcAft>
                          <a:spcPts val="1200"/>
                        </a:spcAft>
                      </a:pPr>
                      <a:endParaRPr lang="en-CA" sz="1000">
                        <a:solidFill>
                          <a:srgbClr val="000000"/>
                        </a:solidFill>
                        <a:latin typeface="Calibri"/>
                        <a:ea typeface="Calibri"/>
                        <a:cs typeface="Times New Roman"/>
                      </a:endParaRPr>
                    </a:p>
                  </a:txBody>
                  <a:tcPr marL="44312" marR="44312" marT="0" marB="0">
                    <a:lnL>
                      <a:noFill/>
                    </a:lnL>
                    <a:lnR w="12700" cap="flat" cmpd="sng" algn="ctr">
                      <a:solidFill>
                        <a:srgbClr val="4F81BD"/>
                      </a:solidFill>
                      <a:prstDash val="solid"/>
                      <a:round/>
                      <a:headEnd type="none" w="med" len="med"/>
                      <a:tailEnd type="none" w="med" len="med"/>
                    </a:lnR>
                    <a:lnT>
                      <a:noFill/>
                    </a:lnT>
                    <a:lnB w="12700" cap="flat" cmpd="sng" algn="ctr">
                      <a:solidFill>
                        <a:srgbClr val="4F81BD"/>
                      </a:solidFill>
                      <a:prstDash val="solid"/>
                      <a:round/>
                      <a:headEnd type="none" w="med" len="med"/>
                      <a:tailEnd type="none" w="med" len="med"/>
                    </a:lnB>
                    <a:solidFill>
                      <a:srgbClr val="FFFFFF"/>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A</a:t>
                      </a:r>
                      <a:endParaRPr lang="en-US" sz="1000">
                        <a:latin typeface="Calibri"/>
                        <a:ea typeface="Calibri"/>
                        <a:cs typeface="Times New Roman"/>
                      </a:endParaRPr>
                    </a:p>
                  </a:txBody>
                  <a:tcPr marL="44312" marR="4431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2">
                  <a:txBody>
                    <a:bodyPr/>
                    <a:lstStyle/>
                    <a:p>
                      <a:pPr algn="ctr">
                        <a:lnSpc>
                          <a:spcPct val="115000"/>
                        </a:lnSpc>
                        <a:spcAft>
                          <a:spcPts val="1200"/>
                        </a:spcAft>
                      </a:pPr>
                      <a:r>
                        <a:rPr lang="en-CA" sz="1000">
                          <a:solidFill>
                            <a:srgbClr val="000000"/>
                          </a:solidFill>
                          <a:latin typeface="Calibri"/>
                          <a:ea typeface="Calibri"/>
                          <a:cs typeface="Times New Roman"/>
                        </a:rPr>
                        <a:t>B</a:t>
                      </a:r>
                      <a:endParaRPr lang="en-US" sz="1000">
                        <a:latin typeface="Calibri"/>
                        <a:ea typeface="Calibri"/>
                        <a:cs typeface="Times New Roman"/>
                      </a:endParaRPr>
                    </a:p>
                  </a:txBody>
                  <a:tcPr marL="44312" marR="4431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n-US"/>
                    </a:p>
                  </a:txBody>
                  <a:tcPr/>
                </a:tc>
                <a:tc>
                  <a:txBody>
                    <a:bodyPr/>
                    <a:lstStyle/>
                    <a:p>
                      <a:pPr algn="ctr">
                        <a:lnSpc>
                          <a:spcPct val="115000"/>
                        </a:lnSpc>
                        <a:spcAft>
                          <a:spcPts val="1200"/>
                        </a:spcAft>
                      </a:pPr>
                      <a:r>
                        <a:rPr lang="en-CA" sz="1000">
                          <a:solidFill>
                            <a:srgbClr val="000000"/>
                          </a:solidFill>
                          <a:latin typeface="Calibri"/>
                          <a:ea typeface="Calibri"/>
                          <a:cs typeface="Times New Roman"/>
                        </a:rPr>
                        <a:t>B - A</a:t>
                      </a:r>
                      <a:endParaRPr lang="en-US" sz="1000">
                        <a:latin typeface="Calibri"/>
                        <a:ea typeface="Calibri"/>
                        <a:cs typeface="Times New Roman"/>
                      </a:endParaRPr>
                    </a:p>
                  </a:txBody>
                  <a:tcPr marL="44312" marR="4431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61816">
                <a:tc gridSpan="5">
                  <a:txBody>
                    <a:bodyPr/>
                    <a:lstStyle/>
                    <a:p>
                      <a:pPr>
                        <a:lnSpc>
                          <a:spcPct val="115000"/>
                        </a:lnSpc>
                        <a:spcAft>
                          <a:spcPts val="1200"/>
                        </a:spcAft>
                      </a:pPr>
                      <a:r>
                        <a:rPr lang="en-CA" sz="1000" b="1">
                          <a:solidFill>
                            <a:srgbClr val="000000"/>
                          </a:solidFill>
                          <a:latin typeface="Calibri"/>
                          <a:ea typeface="Calibri"/>
                          <a:cs typeface="Times New Roman"/>
                        </a:rPr>
                        <a:t>Average Annual Rate of Growth</a:t>
                      </a:r>
                      <a:endParaRPr lang="en-US" sz="1000">
                        <a:latin typeface="Calibri"/>
                        <a:ea typeface="Calibri"/>
                        <a:cs typeface="Times New Roman"/>
                      </a:endParaRPr>
                    </a:p>
                  </a:txBody>
                  <a:tcPr marL="44312" marR="4431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1816">
                <a:tc>
                  <a:txBody>
                    <a:bodyPr/>
                    <a:lstStyle/>
                    <a:p>
                      <a:pPr>
                        <a:lnSpc>
                          <a:spcPct val="115000"/>
                        </a:lnSpc>
                        <a:spcAft>
                          <a:spcPts val="1200"/>
                        </a:spcAft>
                      </a:pPr>
                      <a:r>
                        <a:rPr lang="en-CA" sz="1000">
                          <a:solidFill>
                            <a:srgbClr val="000000"/>
                          </a:solidFill>
                          <a:latin typeface="Calibri"/>
                          <a:ea typeface="Calibri"/>
                          <a:cs typeface="Times New Roman"/>
                        </a:rPr>
                        <a:t>Output</a:t>
                      </a:r>
                      <a:endParaRPr lang="en-US" sz="1000">
                        <a:latin typeface="Calibri"/>
                        <a:ea typeface="Calibri"/>
                        <a:cs typeface="Times New Roman"/>
                      </a:endParaRPr>
                    </a:p>
                  </a:txBody>
                  <a:tcPr marL="44312" marR="44312"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FFFFFF"/>
                    </a:solidFill>
                  </a:tcPr>
                </a:tc>
                <a:tc>
                  <a:txBody>
                    <a:bodyPr/>
                    <a:lstStyle/>
                    <a:p>
                      <a:pPr algn="ctr">
                        <a:lnSpc>
                          <a:spcPct val="115000"/>
                        </a:lnSpc>
                        <a:spcAft>
                          <a:spcPts val="1200"/>
                        </a:spcAft>
                      </a:pPr>
                      <a:r>
                        <a:rPr lang="en-CA" sz="1000" dirty="0">
                          <a:solidFill>
                            <a:srgbClr val="000000"/>
                          </a:solidFill>
                          <a:latin typeface="Calibri"/>
                          <a:ea typeface="Calibri"/>
                          <a:cs typeface="Times New Roman"/>
                        </a:rPr>
                        <a:t>3.35</a:t>
                      </a:r>
                      <a:endParaRPr lang="en-US" sz="1000" dirty="0">
                        <a:latin typeface="Calibri"/>
                        <a:ea typeface="Calibri"/>
                        <a:cs typeface="Times New Roman"/>
                      </a:endParaRPr>
                    </a:p>
                  </a:txBody>
                  <a:tcPr marL="44312" marR="44312" marT="0" marB="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tcPr>
                </a:tc>
                <a:tc>
                  <a:txBody>
                    <a:bodyPr/>
                    <a:lstStyle/>
                    <a:p>
                      <a:pPr algn="ctr">
                        <a:lnSpc>
                          <a:spcPct val="115000"/>
                        </a:lnSpc>
                        <a:spcAft>
                          <a:spcPts val="1200"/>
                        </a:spcAft>
                      </a:pPr>
                      <a:r>
                        <a:rPr lang="en-CA" sz="1000" dirty="0">
                          <a:solidFill>
                            <a:srgbClr val="000000"/>
                          </a:solidFill>
                          <a:latin typeface="Calibri"/>
                          <a:ea typeface="Calibri"/>
                          <a:cs typeface="Times New Roman"/>
                        </a:rPr>
                        <a:t>2.59</a:t>
                      </a:r>
                      <a:endParaRPr lang="en-US" sz="1000" dirty="0">
                        <a:latin typeface="Calibri"/>
                        <a:ea typeface="Calibri"/>
                        <a:cs typeface="Times New Roman"/>
                      </a:endParaRPr>
                    </a:p>
                  </a:txBody>
                  <a:tcPr marL="44312" marR="44312" marT="0" marB="0" anchor="ctr">
                    <a:lnL>
                      <a:noFill/>
                    </a:lnL>
                    <a:lnR>
                      <a:noFill/>
                    </a:lnR>
                    <a:lnT w="12700" cap="flat" cmpd="sng" algn="ctr">
                      <a:solidFill>
                        <a:srgbClr val="4F81BD"/>
                      </a:solidFill>
                      <a:prstDash val="solid"/>
                      <a:round/>
                      <a:headEnd type="none" w="med" len="med"/>
                      <a:tailEnd type="none" w="med" len="med"/>
                    </a:lnT>
                    <a:lnB>
                      <a:noFill/>
                    </a:lnB>
                  </a:tcPr>
                </a:tc>
                <a:tc gridSpan="2">
                  <a:txBody>
                    <a:bodyPr/>
                    <a:lstStyle/>
                    <a:p>
                      <a:pPr algn="ctr">
                        <a:lnSpc>
                          <a:spcPct val="115000"/>
                        </a:lnSpc>
                        <a:spcAft>
                          <a:spcPts val="1200"/>
                        </a:spcAft>
                      </a:pPr>
                      <a:r>
                        <a:rPr lang="en-CA" sz="1000">
                          <a:solidFill>
                            <a:srgbClr val="000000"/>
                          </a:solidFill>
                          <a:latin typeface="Calibri"/>
                          <a:ea typeface="Calibri"/>
                          <a:cs typeface="Times New Roman"/>
                        </a:rPr>
                        <a:t>-0.76</a:t>
                      </a:r>
                      <a:endParaRPr lang="en-US" sz="1000">
                        <a:latin typeface="Calibri"/>
                        <a:ea typeface="Calibri"/>
                        <a:cs typeface="Times New Roman"/>
                      </a:endParaRPr>
                    </a:p>
                  </a:txBody>
                  <a:tcPr marL="44312" marR="44312" marT="0" marB="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tcPr>
                </a:tc>
                <a:tc hMerge="1">
                  <a:txBody>
                    <a:bodyPr/>
                    <a:lstStyle/>
                    <a:p>
                      <a:endParaRPr lang="en-US"/>
                    </a:p>
                  </a:txBody>
                  <a:tcPr/>
                </a:tc>
              </a:tr>
              <a:tr h="161816">
                <a:tc>
                  <a:txBody>
                    <a:bodyPr/>
                    <a:lstStyle/>
                    <a:p>
                      <a:pPr>
                        <a:lnSpc>
                          <a:spcPct val="115000"/>
                        </a:lnSpc>
                        <a:spcAft>
                          <a:spcPts val="1200"/>
                        </a:spcAft>
                      </a:pPr>
                      <a:r>
                        <a:rPr lang="en-CA" sz="1000">
                          <a:solidFill>
                            <a:srgbClr val="000000"/>
                          </a:solidFill>
                          <a:latin typeface="Calibri"/>
                          <a:ea typeface="Calibri"/>
                          <a:cs typeface="Times New Roman"/>
                        </a:rPr>
                        <a:t>Total hours</a:t>
                      </a:r>
                      <a:endParaRPr lang="en-US" sz="1000">
                        <a:latin typeface="Calibri"/>
                        <a:ea typeface="Calibri"/>
                        <a:cs typeface="Times New Roman"/>
                      </a:endParaRPr>
                    </a:p>
                  </a:txBody>
                  <a:tcPr marL="44312" marR="44312" marT="0" marB="0">
                    <a:lnL>
                      <a:noFill/>
                    </a:lnL>
                    <a:lnR w="12700" cap="flat" cmpd="sng" algn="ctr">
                      <a:solidFill>
                        <a:srgbClr val="4F81BD"/>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1.66</a:t>
                      </a:r>
                      <a:endParaRPr lang="en-US" sz="1000">
                        <a:latin typeface="Calibri"/>
                        <a:ea typeface="Calibri"/>
                        <a:cs typeface="Times New Roman"/>
                      </a:endParaRPr>
                    </a:p>
                  </a:txBody>
                  <a:tcPr marL="44312" marR="44312" marT="0" marB="0" anchor="ctr">
                    <a:lnL w="12700" cap="flat" cmpd="sng" algn="ctr">
                      <a:solidFill>
                        <a:srgbClr val="4F81BD"/>
                      </a:solidFill>
                      <a:prstDash val="solid"/>
                      <a:round/>
                      <a:headEnd type="none" w="med" len="med"/>
                      <a:tailEnd type="none" w="med" len="med"/>
                    </a:lnL>
                    <a:lnR>
                      <a:noFill/>
                    </a:lnR>
                    <a:lnT>
                      <a:noFill/>
                    </a:lnT>
                    <a:lnB>
                      <a:noFill/>
                    </a:lnB>
                    <a:solidFill>
                      <a:srgbClr val="D3DFEE"/>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1.51</a:t>
                      </a:r>
                      <a:endParaRPr lang="en-US" sz="1000">
                        <a:latin typeface="Calibri"/>
                        <a:ea typeface="Calibri"/>
                        <a:cs typeface="Times New Roman"/>
                      </a:endParaRPr>
                    </a:p>
                  </a:txBody>
                  <a:tcPr marL="44312" marR="44312" marT="0" marB="0" anchor="ctr">
                    <a:lnL>
                      <a:noFill/>
                    </a:lnL>
                    <a:lnR>
                      <a:noFill/>
                    </a:lnR>
                    <a:lnT>
                      <a:noFill/>
                    </a:lnT>
                    <a:lnB>
                      <a:noFill/>
                    </a:lnB>
                    <a:solidFill>
                      <a:srgbClr val="D3DFEE"/>
                    </a:solidFill>
                  </a:tcPr>
                </a:tc>
                <a:tc gridSpan="2">
                  <a:txBody>
                    <a:bodyPr/>
                    <a:lstStyle/>
                    <a:p>
                      <a:pPr algn="ctr">
                        <a:lnSpc>
                          <a:spcPct val="115000"/>
                        </a:lnSpc>
                        <a:spcAft>
                          <a:spcPts val="1200"/>
                        </a:spcAft>
                      </a:pPr>
                      <a:r>
                        <a:rPr lang="en-CA" sz="1000">
                          <a:solidFill>
                            <a:srgbClr val="000000"/>
                          </a:solidFill>
                          <a:latin typeface="Calibri"/>
                          <a:ea typeface="Calibri"/>
                          <a:cs typeface="Times New Roman"/>
                        </a:rPr>
                        <a:t>-0.15</a:t>
                      </a:r>
                      <a:endParaRPr lang="en-US" sz="1000">
                        <a:latin typeface="Calibri"/>
                        <a:ea typeface="Calibri"/>
                        <a:cs typeface="Times New Roman"/>
                      </a:endParaRPr>
                    </a:p>
                  </a:txBody>
                  <a:tcPr marL="44312" marR="44312" marT="0" marB="0" anchor="ctr">
                    <a:lnL>
                      <a:noFill/>
                    </a:lnL>
                    <a:lnR w="12700" cap="flat" cmpd="sng" algn="ctr">
                      <a:solidFill>
                        <a:srgbClr val="4F81BD"/>
                      </a:solidFill>
                      <a:prstDash val="solid"/>
                      <a:round/>
                      <a:headEnd type="none" w="med" len="med"/>
                      <a:tailEnd type="none" w="med" len="med"/>
                    </a:lnR>
                    <a:lnT>
                      <a:noFill/>
                    </a:lnT>
                    <a:lnB>
                      <a:noFill/>
                    </a:lnB>
                    <a:solidFill>
                      <a:srgbClr val="D3DFEE"/>
                    </a:solidFill>
                  </a:tcPr>
                </a:tc>
                <a:tc hMerge="1">
                  <a:txBody>
                    <a:bodyPr/>
                    <a:lstStyle/>
                    <a:p>
                      <a:endParaRPr lang="en-US"/>
                    </a:p>
                  </a:txBody>
                  <a:tcPr/>
                </a:tc>
              </a:tr>
              <a:tr h="161816">
                <a:tc>
                  <a:txBody>
                    <a:bodyPr/>
                    <a:lstStyle/>
                    <a:p>
                      <a:pPr>
                        <a:lnSpc>
                          <a:spcPct val="115000"/>
                        </a:lnSpc>
                        <a:spcAft>
                          <a:spcPts val="1200"/>
                        </a:spcAft>
                      </a:pPr>
                      <a:r>
                        <a:rPr lang="en-CA" sz="1000">
                          <a:solidFill>
                            <a:srgbClr val="000000"/>
                          </a:solidFill>
                          <a:latin typeface="Calibri"/>
                          <a:ea typeface="Calibri"/>
                          <a:cs typeface="Times New Roman"/>
                        </a:rPr>
                        <a:t>  Labour composition</a:t>
                      </a:r>
                      <a:endParaRPr lang="en-US" sz="1000">
                        <a:latin typeface="Calibri"/>
                        <a:ea typeface="Calibri"/>
                        <a:cs typeface="Times New Roman"/>
                      </a:endParaRPr>
                    </a:p>
                  </a:txBody>
                  <a:tcPr marL="44312" marR="44312" marT="0" marB="0">
                    <a:lnL>
                      <a:noFill/>
                    </a:lnL>
                    <a:lnR w="12700" cap="flat" cmpd="sng" algn="ctr">
                      <a:solidFill>
                        <a:srgbClr val="4F81BD"/>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0.60</a:t>
                      </a:r>
                      <a:endParaRPr lang="en-US" sz="1000">
                        <a:latin typeface="Calibri"/>
                        <a:ea typeface="Calibri"/>
                        <a:cs typeface="Times New Roman"/>
                      </a:endParaRPr>
                    </a:p>
                  </a:txBody>
                  <a:tcPr marL="44312" marR="44312"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ctr">
                        <a:lnSpc>
                          <a:spcPct val="115000"/>
                        </a:lnSpc>
                        <a:spcAft>
                          <a:spcPts val="1200"/>
                        </a:spcAft>
                      </a:pPr>
                      <a:r>
                        <a:rPr lang="en-CA" sz="1000">
                          <a:solidFill>
                            <a:srgbClr val="000000"/>
                          </a:solidFill>
                          <a:latin typeface="Calibri"/>
                          <a:ea typeface="Calibri"/>
                          <a:cs typeface="Times New Roman"/>
                        </a:rPr>
                        <a:t>0.54</a:t>
                      </a:r>
                      <a:endParaRPr lang="en-US" sz="1000">
                        <a:latin typeface="Calibri"/>
                        <a:ea typeface="Calibri"/>
                        <a:cs typeface="Times New Roman"/>
                      </a:endParaRPr>
                    </a:p>
                  </a:txBody>
                  <a:tcPr marL="44312" marR="44312" marT="0" marB="0" anchor="ctr">
                    <a:lnL>
                      <a:noFill/>
                    </a:lnL>
                    <a:lnR>
                      <a:noFill/>
                    </a:lnR>
                    <a:lnT>
                      <a:noFill/>
                    </a:lnT>
                    <a:lnB>
                      <a:noFill/>
                    </a:lnB>
                  </a:tcPr>
                </a:tc>
                <a:tc gridSpan="2">
                  <a:txBody>
                    <a:bodyPr/>
                    <a:lstStyle/>
                    <a:p>
                      <a:pPr algn="ctr">
                        <a:lnSpc>
                          <a:spcPct val="115000"/>
                        </a:lnSpc>
                        <a:spcAft>
                          <a:spcPts val="1200"/>
                        </a:spcAft>
                      </a:pPr>
                      <a:r>
                        <a:rPr lang="en-CA" sz="1000">
                          <a:solidFill>
                            <a:srgbClr val="000000"/>
                          </a:solidFill>
                          <a:latin typeface="Calibri"/>
                          <a:ea typeface="Calibri"/>
                          <a:cs typeface="Times New Roman"/>
                        </a:rPr>
                        <a:t>-0.06</a:t>
                      </a:r>
                      <a:endParaRPr lang="en-US" sz="1000">
                        <a:latin typeface="Calibri"/>
                        <a:ea typeface="Calibri"/>
                        <a:cs typeface="Times New Roman"/>
                      </a:endParaRPr>
                    </a:p>
                  </a:txBody>
                  <a:tcPr marL="44312" marR="44312" marT="0" marB="0" anchor="ctr">
                    <a:lnL>
                      <a:noFill/>
                    </a:lnL>
                    <a:lnR w="12700" cap="flat" cmpd="sng" algn="ctr">
                      <a:solidFill>
                        <a:srgbClr val="4F81BD"/>
                      </a:solidFill>
                      <a:prstDash val="solid"/>
                      <a:round/>
                      <a:headEnd type="none" w="med" len="med"/>
                      <a:tailEnd type="none" w="med" len="med"/>
                    </a:lnR>
                    <a:lnT>
                      <a:noFill/>
                    </a:lnT>
                    <a:lnB>
                      <a:noFill/>
                    </a:lnB>
                  </a:tcPr>
                </a:tc>
                <a:tc hMerge="1">
                  <a:txBody>
                    <a:bodyPr/>
                    <a:lstStyle/>
                    <a:p>
                      <a:endParaRPr lang="en-US"/>
                    </a:p>
                  </a:txBody>
                  <a:tcPr/>
                </a:tc>
              </a:tr>
              <a:tr h="161816">
                <a:tc>
                  <a:txBody>
                    <a:bodyPr/>
                    <a:lstStyle/>
                    <a:p>
                      <a:pPr>
                        <a:lnSpc>
                          <a:spcPct val="115000"/>
                        </a:lnSpc>
                        <a:spcAft>
                          <a:spcPts val="1200"/>
                        </a:spcAft>
                      </a:pPr>
                      <a:r>
                        <a:rPr lang="en-CA" sz="1000">
                          <a:solidFill>
                            <a:srgbClr val="000000"/>
                          </a:solidFill>
                          <a:latin typeface="Calibri"/>
                          <a:ea typeface="Calibri"/>
                          <a:cs typeface="Times New Roman"/>
                        </a:rPr>
                        <a:t>  Capital services</a:t>
                      </a:r>
                      <a:endParaRPr lang="en-US" sz="1000">
                        <a:latin typeface="Calibri"/>
                        <a:ea typeface="Calibri"/>
                        <a:cs typeface="Times New Roman"/>
                      </a:endParaRPr>
                    </a:p>
                  </a:txBody>
                  <a:tcPr marL="44312" marR="44312" marT="0" marB="0">
                    <a:lnL>
                      <a:noFill/>
                    </a:lnL>
                    <a:lnR w="12700" cap="flat" cmpd="sng" algn="ctr">
                      <a:solidFill>
                        <a:srgbClr val="4F81BD"/>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4.65</a:t>
                      </a:r>
                      <a:endParaRPr lang="en-US" sz="1000">
                        <a:latin typeface="Calibri"/>
                        <a:ea typeface="Calibri"/>
                        <a:cs typeface="Times New Roman"/>
                      </a:endParaRPr>
                    </a:p>
                  </a:txBody>
                  <a:tcPr marL="44312" marR="44312" marT="0" marB="0" anchor="ctr">
                    <a:lnL w="12700" cap="flat" cmpd="sng" algn="ctr">
                      <a:solidFill>
                        <a:srgbClr val="4F81BD"/>
                      </a:solidFill>
                      <a:prstDash val="solid"/>
                      <a:round/>
                      <a:headEnd type="none" w="med" len="med"/>
                      <a:tailEnd type="none" w="med" len="med"/>
                    </a:lnL>
                    <a:lnR>
                      <a:noFill/>
                    </a:lnR>
                    <a:lnT>
                      <a:noFill/>
                    </a:lnT>
                    <a:lnB>
                      <a:noFill/>
                    </a:lnB>
                    <a:solidFill>
                      <a:srgbClr val="D3DFEE"/>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3.90</a:t>
                      </a:r>
                      <a:endParaRPr lang="en-US" sz="1000">
                        <a:latin typeface="Calibri"/>
                        <a:ea typeface="Calibri"/>
                        <a:cs typeface="Times New Roman"/>
                      </a:endParaRPr>
                    </a:p>
                  </a:txBody>
                  <a:tcPr marL="44312" marR="44312" marT="0" marB="0" anchor="ctr">
                    <a:lnL>
                      <a:noFill/>
                    </a:lnL>
                    <a:lnR>
                      <a:noFill/>
                    </a:lnR>
                    <a:lnT>
                      <a:noFill/>
                    </a:lnT>
                    <a:lnB>
                      <a:noFill/>
                    </a:lnB>
                    <a:solidFill>
                      <a:srgbClr val="D3DFEE"/>
                    </a:solidFill>
                  </a:tcPr>
                </a:tc>
                <a:tc gridSpan="2">
                  <a:txBody>
                    <a:bodyPr/>
                    <a:lstStyle/>
                    <a:p>
                      <a:pPr algn="ctr">
                        <a:lnSpc>
                          <a:spcPct val="115000"/>
                        </a:lnSpc>
                        <a:spcAft>
                          <a:spcPts val="1200"/>
                        </a:spcAft>
                      </a:pPr>
                      <a:r>
                        <a:rPr lang="en-CA" sz="1000">
                          <a:solidFill>
                            <a:srgbClr val="000000"/>
                          </a:solidFill>
                          <a:latin typeface="Calibri"/>
                          <a:ea typeface="Calibri"/>
                          <a:cs typeface="Times New Roman"/>
                        </a:rPr>
                        <a:t>-0.75</a:t>
                      </a:r>
                      <a:endParaRPr lang="en-US" sz="1000">
                        <a:latin typeface="Calibri"/>
                        <a:ea typeface="Calibri"/>
                        <a:cs typeface="Times New Roman"/>
                      </a:endParaRPr>
                    </a:p>
                  </a:txBody>
                  <a:tcPr marL="44312" marR="44312" marT="0" marB="0" anchor="ctr">
                    <a:lnL>
                      <a:noFill/>
                    </a:lnL>
                    <a:lnR w="12700" cap="flat" cmpd="sng" algn="ctr">
                      <a:solidFill>
                        <a:srgbClr val="4F81BD"/>
                      </a:solidFill>
                      <a:prstDash val="solid"/>
                      <a:round/>
                      <a:headEnd type="none" w="med" len="med"/>
                      <a:tailEnd type="none" w="med" len="med"/>
                    </a:lnR>
                    <a:lnT>
                      <a:noFill/>
                    </a:lnT>
                    <a:lnB>
                      <a:noFill/>
                    </a:lnB>
                    <a:solidFill>
                      <a:srgbClr val="D3DFEE"/>
                    </a:solidFill>
                  </a:tcPr>
                </a:tc>
                <a:tc hMerge="1">
                  <a:txBody>
                    <a:bodyPr/>
                    <a:lstStyle/>
                    <a:p>
                      <a:endParaRPr lang="en-US"/>
                    </a:p>
                  </a:txBody>
                  <a:tcPr/>
                </a:tc>
              </a:tr>
              <a:tr h="161816">
                <a:tc>
                  <a:txBody>
                    <a:bodyPr/>
                    <a:lstStyle/>
                    <a:p>
                      <a:pPr>
                        <a:lnSpc>
                          <a:spcPct val="115000"/>
                        </a:lnSpc>
                        <a:spcAft>
                          <a:spcPts val="1200"/>
                        </a:spcAft>
                      </a:pPr>
                      <a:r>
                        <a:rPr lang="en-CA" sz="1000">
                          <a:solidFill>
                            <a:srgbClr val="000000"/>
                          </a:solidFill>
                          <a:latin typeface="Calibri"/>
                          <a:ea typeface="Calibri"/>
                          <a:cs typeface="Times New Roman"/>
                        </a:rPr>
                        <a:t>     Capital stock</a:t>
                      </a:r>
                      <a:endParaRPr lang="en-US" sz="1000">
                        <a:latin typeface="Calibri"/>
                        <a:ea typeface="Calibri"/>
                        <a:cs typeface="Times New Roman"/>
                      </a:endParaRPr>
                    </a:p>
                  </a:txBody>
                  <a:tcPr marL="44312" marR="44312" marT="0" marB="0">
                    <a:lnL>
                      <a:noFill/>
                    </a:lnL>
                    <a:lnR w="12700" cap="flat" cmpd="sng" algn="ctr">
                      <a:solidFill>
                        <a:srgbClr val="4F81BD"/>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2.86</a:t>
                      </a:r>
                      <a:endParaRPr lang="en-US" sz="1000">
                        <a:latin typeface="Calibri"/>
                        <a:ea typeface="Calibri"/>
                        <a:cs typeface="Times New Roman"/>
                      </a:endParaRPr>
                    </a:p>
                  </a:txBody>
                  <a:tcPr marL="44312" marR="44312"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ctr">
                        <a:lnSpc>
                          <a:spcPct val="115000"/>
                        </a:lnSpc>
                        <a:spcAft>
                          <a:spcPts val="1200"/>
                        </a:spcAft>
                      </a:pPr>
                      <a:r>
                        <a:rPr lang="en-CA" sz="1000">
                          <a:solidFill>
                            <a:srgbClr val="000000"/>
                          </a:solidFill>
                          <a:latin typeface="Calibri"/>
                          <a:ea typeface="Calibri"/>
                          <a:cs typeface="Times New Roman"/>
                        </a:rPr>
                        <a:t>2.49</a:t>
                      </a:r>
                      <a:endParaRPr lang="en-US" sz="1000">
                        <a:latin typeface="Calibri"/>
                        <a:ea typeface="Calibri"/>
                        <a:cs typeface="Times New Roman"/>
                      </a:endParaRPr>
                    </a:p>
                  </a:txBody>
                  <a:tcPr marL="44312" marR="44312" marT="0" marB="0" anchor="ctr">
                    <a:lnL>
                      <a:noFill/>
                    </a:lnL>
                    <a:lnR>
                      <a:noFill/>
                    </a:lnR>
                    <a:lnT>
                      <a:noFill/>
                    </a:lnT>
                    <a:lnB>
                      <a:noFill/>
                    </a:lnB>
                  </a:tcPr>
                </a:tc>
                <a:tc gridSpan="2">
                  <a:txBody>
                    <a:bodyPr/>
                    <a:lstStyle/>
                    <a:p>
                      <a:pPr algn="ctr">
                        <a:lnSpc>
                          <a:spcPct val="115000"/>
                        </a:lnSpc>
                        <a:spcAft>
                          <a:spcPts val="1200"/>
                        </a:spcAft>
                      </a:pPr>
                      <a:r>
                        <a:rPr lang="en-CA" sz="1000">
                          <a:solidFill>
                            <a:srgbClr val="000000"/>
                          </a:solidFill>
                          <a:latin typeface="Calibri"/>
                          <a:ea typeface="Calibri"/>
                          <a:cs typeface="Times New Roman"/>
                        </a:rPr>
                        <a:t>-0.36</a:t>
                      </a:r>
                      <a:endParaRPr lang="en-US" sz="1000">
                        <a:latin typeface="Calibri"/>
                        <a:ea typeface="Calibri"/>
                        <a:cs typeface="Times New Roman"/>
                      </a:endParaRPr>
                    </a:p>
                  </a:txBody>
                  <a:tcPr marL="44312" marR="44312" marT="0" marB="0" anchor="ctr">
                    <a:lnL>
                      <a:noFill/>
                    </a:lnL>
                    <a:lnR w="12700" cap="flat" cmpd="sng" algn="ctr">
                      <a:solidFill>
                        <a:srgbClr val="4F81BD"/>
                      </a:solidFill>
                      <a:prstDash val="solid"/>
                      <a:round/>
                      <a:headEnd type="none" w="med" len="med"/>
                      <a:tailEnd type="none" w="med" len="med"/>
                    </a:lnR>
                    <a:lnT>
                      <a:noFill/>
                    </a:lnT>
                    <a:lnB>
                      <a:noFill/>
                    </a:lnB>
                  </a:tcPr>
                </a:tc>
                <a:tc hMerge="1">
                  <a:txBody>
                    <a:bodyPr/>
                    <a:lstStyle/>
                    <a:p>
                      <a:endParaRPr lang="en-US"/>
                    </a:p>
                  </a:txBody>
                  <a:tcPr/>
                </a:tc>
              </a:tr>
              <a:tr h="161816">
                <a:tc>
                  <a:txBody>
                    <a:bodyPr/>
                    <a:lstStyle/>
                    <a:p>
                      <a:pPr>
                        <a:lnSpc>
                          <a:spcPct val="115000"/>
                        </a:lnSpc>
                        <a:spcAft>
                          <a:spcPts val="1200"/>
                        </a:spcAft>
                      </a:pPr>
                      <a:r>
                        <a:rPr lang="en-CA" sz="1000" dirty="0">
                          <a:solidFill>
                            <a:srgbClr val="000000"/>
                          </a:solidFill>
                          <a:latin typeface="Calibri"/>
                          <a:ea typeface="Calibri"/>
                          <a:cs typeface="Times New Roman"/>
                        </a:rPr>
                        <a:t>     Capital composition</a:t>
                      </a:r>
                      <a:endParaRPr lang="en-US" sz="1000" dirty="0">
                        <a:latin typeface="Calibri"/>
                        <a:ea typeface="Calibri"/>
                        <a:cs typeface="Times New Roman"/>
                      </a:endParaRPr>
                    </a:p>
                  </a:txBody>
                  <a:tcPr marL="44312" marR="44312" marT="0" marB="0">
                    <a:lnL>
                      <a:noFill/>
                    </a:lnL>
                    <a:lnR w="12700" cap="flat" cmpd="sng" algn="ctr">
                      <a:solidFill>
                        <a:srgbClr val="4F81BD"/>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1.75</a:t>
                      </a:r>
                      <a:endParaRPr lang="en-US" sz="1000">
                        <a:latin typeface="Calibri"/>
                        <a:ea typeface="Calibri"/>
                        <a:cs typeface="Times New Roman"/>
                      </a:endParaRPr>
                    </a:p>
                  </a:txBody>
                  <a:tcPr marL="44312" marR="44312" marT="0" marB="0" anchor="ctr">
                    <a:lnL w="12700" cap="flat" cmpd="sng" algn="ctr">
                      <a:solidFill>
                        <a:srgbClr val="4F81BD"/>
                      </a:solidFill>
                      <a:prstDash val="solid"/>
                      <a:round/>
                      <a:headEnd type="none" w="med" len="med"/>
                      <a:tailEnd type="none" w="med" len="med"/>
                    </a:lnL>
                    <a:lnR>
                      <a:noFill/>
                    </a:lnR>
                    <a:lnT>
                      <a:noFill/>
                    </a:lnT>
                    <a:lnB>
                      <a:noFill/>
                    </a:lnB>
                    <a:solidFill>
                      <a:srgbClr val="D3DFEE"/>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1.35</a:t>
                      </a:r>
                      <a:endParaRPr lang="en-US" sz="1000">
                        <a:latin typeface="Calibri"/>
                        <a:ea typeface="Calibri"/>
                        <a:cs typeface="Times New Roman"/>
                      </a:endParaRPr>
                    </a:p>
                  </a:txBody>
                  <a:tcPr marL="44312" marR="44312" marT="0" marB="0" anchor="ctr">
                    <a:lnL>
                      <a:noFill/>
                    </a:lnL>
                    <a:lnR>
                      <a:noFill/>
                    </a:lnR>
                    <a:lnT>
                      <a:noFill/>
                    </a:lnT>
                    <a:lnB>
                      <a:noFill/>
                    </a:lnB>
                    <a:solidFill>
                      <a:srgbClr val="D3DFEE"/>
                    </a:solidFill>
                  </a:tcPr>
                </a:tc>
                <a:tc gridSpan="2">
                  <a:txBody>
                    <a:bodyPr/>
                    <a:lstStyle/>
                    <a:p>
                      <a:pPr algn="ctr">
                        <a:lnSpc>
                          <a:spcPct val="115000"/>
                        </a:lnSpc>
                        <a:spcAft>
                          <a:spcPts val="1200"/>
                        </a:spcAft>
                      </a:pPr>
                      <a:r>
                        <a:rPr lang="en-CA" sz="1000" dirty="0">
                          <a:solidFill>
                            <a:srgbClr val="000000"/>
                          </a:solidFill>
                          <a:latin typeface="Calibri"/>
                          <a:ea typeface="Calibri"/>
                          <a:cs typeface="Times New Roman"/>
                        </a:rPr>
                        <a:t>-0.39</a:t>
                      </a:r>
                      <a:endParaRPr lang="en-US" sz="1000" dirty="0">
                        <a:latin typeface="Calibri"/>
                        <a:ea typeface="Calibri"/>
                        <a:cs typeface="Times New Roman"/>
                      </a:endParaRPr>
                    </a:p>
                  </a:txBody>
                  <a:tcPr marL="44312" marR="44312" marT="0" marB="0" anchor="ctr">
                    <a:lnL>
                      <a:noFill/>
                    </a:lnL>
                    <a:lnR w="12700" cap="flat" cmpd="sng" algn="ctr">
                      <a:solidFill>
                        <a:srgbClr val="4F81BD"/>
                      </a:solidFill>
                      <a:prstDash val="solid"/>
                      <a:round/>
                      <a:headEnd type="none" w="med" len="med"/>
                      <a:tailEnd type="none" w="med" len="med"/>
                    </a:lnR>
                    <a:lnT>
                      <a:noFill/>
                    </a:lnT>
                    <a:lnB>
                      <a:noFill/>
                    </a:lnB>
                    <a:solidFill>
                      <a:srgbClr val="D3DFEE"/>
                    </a:solidFill>
                  </a:tcPr>
                </a:tc>
                <a:tc hMerge="1">
                  <a:txBody>
                    <a:bodyPr/>
                    <a:lstStyle/>
                    <a:p>
                      <a:endParaRPr lang="en-US"/>
                    </a:p>
                  </a:txBody>
                  <a:tcPr/>
                </a:tc>
              </a:tr>
              <a:tr h="161816">
                <a:tc>
                  <a:txBody>
                    <a:bodyPr/>
                    <a:lstStyle/>
                    <a:p>
                      <a:pPr>
                        <a:lnSpc>
                          <a:spcPct val="115000"/>
                        </a:lnSpc>
                        <a:spcAft>
                          <a:spcPts val="1200"/>
                        </a:spcAft>
                      </a:pPr>
                      <a:r>
                        <a:rPr lang="en-CA" sz="1000">
                          <a:solidFill>
                            <a:srgbClr val="000000"/>
                          </a:solidFill>
                          <a:latin typeface="Calibri"/>
                          <a:ea typeface="Calibri"/>
                          <a:cs typeface="Times New Roman"/>
                        </a:rPr>
                        <a:t>     ICT capital services</a:t>
                      </a:r>
                      <a:endParaRPr lang="en-US" sz="1000">
                        <a:latin typeface="Calibri"/>
                        <a:ea typeface="Calibri"/>
                        <a:cs typeface="Times New Roman"/>
                      </a:endParaRPr>
                    </a:p>
                  </a:txBody>
                  <a:tcPr marL="44312" marR="44312" marT="0" marB="0">
                    <a:lnL>
                      <a:noFill/>
                    </a:lnL>
                    <a:lnR w="12700" cap="flat" cmpd="sng" algn="ctr">
                      <a:solidFill>
                        <a:srgbClr val="4F81BD"/>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19.56</a:t>
                      </a:r>
                      <a:endParaRPr lang="en-US" sz="1000">
                        <a:latin typeface="Calibri"/>
                        <a:ea typeface="Calibri"/>
                        <a:cs typeface="Times New Roman"/>
                      </a:endParaRPr>
                    </a:p>
                  </a:txBody>
                  <a:tcPr marL="44312" marR="44312"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ctr">
                        <a:lnSpc>
                          <a:spcPct val="115000"/>
                        </a:lnSpc>
                        <a:spcAft>
                          <a:spcPts val="1200"/>
                        </a:spcAft>
                      </a:pPr>
                      <a:r>
                        <a:rPr lang="en-CA" sz="1000">
                          <a:solidFill>
                            <a:srgbClr val="000000"/>
                          </a:solidFill>
                          <a:latin typeface="Calibri"/>
                          <a:ea typeface="Calibri"/>
                          <a:cs typeface="Times New Roman"/>
                        </a:rPr>
                        <a:t>10.17</a:t>
                      </a:r>
                      <a:endParaRPr lang="en-US" sz="1000">
                        <a:latin typeface="Calibri"/>
                        <a:ea typeface="Calibri"/>
                        <a:cs typeface="Times New Roman"/>
                      </a:endParaRPr>
                    </a:p>
                  </a:txBody>
                  <a:tcPr marL="44312" marR="44312" marT="0" marB="0" anchor="ctr">
                    <a:lnL>
                      <a:noFill/>
                    </a:lnL>
                    <a:lnR>
                      <a:noFill/>
                    </a:lnR>
                    <a:lnT>
                      <a:noFill/>
                    </a:lnT>
                    <a:lnB>
                      <a:noFill/>
                    </a:lnB>
                  </a:tcPr>
                </a:tc>
                <a:tc gridSpan="2">
                  <a:txBody>
                    <a:bodyPr/>
                    <a:lstStyle/>
                    <a:p>
                      <a:pPr algn="ctr">
                        <a:lnSpc>
                          <a:spcPct val="115000"/>
                        </a:lnSpc>
                        <a:spcAft>
                          <a:spcPts val="1200"/>
                        </a:spcAft>
                      </a:pPr>
                      <a:r>
                        <a:rPr lang="en-CA" sz="1000">
                          <a:solidFill>
                            <a:srgbClr val="000000"/>
                          </a:solidFill>
                          <a:latin typeface="Calibri"/>
                          <a:ea typeface="Calibri"/>
                          <a:cs typeface="Times New Roman"/>
                        </a:rPr>
                        <a:t>-9.38</a:t>
                      </a:r>
                      <a:endParaRPr lang="en-US" sz="1000">
                        <a:latin typeface="Calibri"/>
                        <a:ea typeface="Calibri"/>
                        <a:cs typeface="Times New Roman"/>
                      </a:endParaRPr>
                    </a:p>
                  </a:txBody>
                  <a:tcPr marL="44312" marR="44312" marT="0" marB="0" anchor="ctr">
                    <a:lnL>
                      <a:noFill/>
                    </a:lnL>
                    <a:lnR w="12700" cap="flat" cmpd="sng" algn="ctr">
                      <a:solidFill>
                        <a:srgbClr val="4F81BD"/>
                      </a:solidFill>
                      <a:prstDash val="solid"/>
                      <a:round/>
                      <a:headEnd type="none" w="med" len="med"/>
                      <a:tailEnd type="none" w="med" len="med"/>
                    </a:lnR>
                    <a:lnT>
                      <a:noFill/>
                    </a:lnT>
                    <a:lnB>
                      <a:noFill/>
                    </a:lnB>
                  </a:tcPr>
                </a:tc>
                <a:tc hMerge="1">
                  <a:txBody>
                    <a:bodyPr/>
                    <a:lstStyle/>
                    <a:p>
                      <a:endParaRPr lang="en-US"/>
                    </a:p>
                  </a:txBody>
                  <a:tcPr/>
                </a:tc>
              </a:tr>
              <a:tr h="161816">
                <a:tc>
                  <a:txBody>
                    <a:bodyPr/>
                    <a:lstStyle/>
                    <a:p>
                      <a:pPr>
                        <a:lnSpc>
                          <a:spcPct val="115000"/>
                        </a:lnSpc>
                        <a:spcAft>
                          <a:spcPts val="1200"/>
                        </a:spcAft>
                      </a:pPr>
                      <a:r>
                        <a:rPr lang="en-CA" sz="1000">
                          <a:solidFill>
                            <a:srgbClr val="000000"/>
                          </a:solidFill>
                          <a:latin typeface="Calibri"/>
                          <a:ea typeface="Calibri"/>
                          <a:cs typeface="Times New Roman"/>
                        </a:rPr>
                        <a:t>     Non-ICT capital services</a:t>
                      </a:r>
                      <a:endParaRPr lang="en-US" sz="1000">
                        <a:latin typeface="Calibri"/>
                        <a:ea typeface="Calibri"/>
                        <a:cs typeface="Times New Roman"/>
                      </a:endParaRPr>
                    </a:p>
                  </a:txBody>
                  <a:tcPr marL="44312" marR="44312" marT="0" marB="0">
                    <a:lnL>
                      <a:noFill/>
                    </a:lnL>
                    <a:lnR w="12700" cap="flat" cmpd="sng" algn="ctr">
                      <a:solidFill>
                        <a:srgbClr val="4F81BD"/>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3.54</a:t>
                      </a:r>
                      <a:endParaRPr lang="en-US" sz="1000">
                        <a:latin typeface="Calibri"/>
                        <a:ea typeface="Calibri"/>
                        <a:cs typeface="Times New Roman"/>
                      </a:endParaRPr>
                    </a:p>
                  </a:txBody>
                  <a:tcPr marL="44312" marR="44312" marT="0" marB="0" anchor="ctr">
                    <a:lnL w="12700" cap="flat" cmpd="sng" algn="ctr">
                      <a:solidFill>
                        <a:srgbClr val="4F81BD"/>
                      </a:solidFill>
                      <a:prstDash val="solid"/>
                      <a:round/>
                      <a:headEnd type="none" w="med" len="med"/>
                      <a:tailEnd type="none" w="med" len="med"/>
                    </a:lnL>
                    <a:lnR>
                      <a:noFill/>
                    </a:lnR>
                    <a:lnT>
                      <a:noFill/>
                    </a:lnT>
                    <a:lnB>
                      <a:noFill/>
                    </a:lnB>
                    <a:solidFill>
                      <a:srgbClr val="D3DFEE"/>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3.24</a:t>
                      </a:r>
                      <a:endParaRPr lang="en-US" sz="1000">
                        <a:latin typeface="Calibri"/>
                        <a:ea typeface="Calibri"/>
                        <a:cs typeface="Times New Roman"/>
                      </a:endParaRPr>
                    </a:p>
                  </a:txBody>
                  <a:tcPr marL="44312" marR="44312" marT="0" marB="0" anchor="ctr">
                    <a:lnL>
                      <a:noFill/>
                    </a:lnL>
                    <a:lnR>
                      <a:noFill/>
                    </a:lnR>
                    <a:lnT>
                      <a:noFill/>
                    </a:lnT>
                    <a:lnB>
                      <a:noFill/>
                    </a:lnB>
                    <a:solidFill>
                      <a:srgbClr val="D3DFEE"/>
                    </a:solidFill>
                  </a:tcPr>
                </a:tc>
                <a:tc gridSpan="2">
                  <a:txBody>
                    <a:bodyPr/>
                    <a:lstStyle/>
                    <a:p>
                      <a:pPr algn="ctr">
                        <a:lnSpc>
                          <a:spcPct val="115000"/>
                        </a:lnSpc>
                        <a:spcAft>
                          <a:spcPts val="1200"/>
                        </a:spcAft>
                      </a:pPr>
                      <a:r>
                        <a:rPr lang="en-CA" sz="1000">
                          <a:solidFill>
                            <a:srgbClr val="000000"/>
                          </a:solidFill>
                          <a:latin typeface="Calibri"/>
                          <a:ea typeface="Calibri"/>
                          <a:cs typeface="Times New Roman"/>
                        </a:rPr>
                        <a:t>-0.31</a:t>
                      </a:r>
                      <a:endParaRPr lang="en-US" sz="1000">
                        <a:latin typeface="Calibri"/>
                        <a:ea typeface="Calibri"/>
                        <a:cs typeface="Times New Roman"/>
                      </a:endParaRPr>
                    </a:p>
                  </a:txBody>
                  <a:tcPr marL="44312" marR="44312" marT="0" marB="0" anchor="ctr">
                    <a:lnL>
                      <a:noFill/>
                    </a:lnL>
                    <a:lnR w="12700" cap="flat" cmpd="sng" algn="ctr">
                      <a:solidFill>
                        <a:srgbClr val="4F81BD"/>
                      </a:solidFill>
                      <a:prstDash val="solid"/>
                      <a:round/>
                      <a:headEnd type="none" w="med" len="med"/>
                      <a:tailEnd type="none" w="med" len="med"/>
                    </a:lnR>
                    <a:lnT>
                      <a:noFill/>
                    </a:lnT>
                    <a:lnB>
                      <a:noFill/>
                    </a:lnB>
                    <a:solidFill>
                      <a:srgbClr val="D3DFEE"/>
                    </a:solidFill>
                  </a:tcPr>
                </a:tc>
                <a:tc hMerge="1">
                  <a:txBody>
                    <a:bodyPr/>
                    <a:lstStyle/>
                    <a:p>
                      <a:endParaRPr lang="en-US"/>
                    </a:p>
                  </a:txBody>
                  <a:tcPr/>
                </a:tc>
              </a:tr>
              <a:tr h="161816">
                <a:tc>
                  <a:txBody>
                    <a:bodyPr/>
                    <a:lstStyle/>
                    <a:p>
                      <a:pPr>
                        <a:lnSpc>
                          <a:spcPct val="115000"/>
                        </a:lnSpc>
                        <a:spcAft>
                          <a:spcPts val="1200"/>
                        </a:spcAft>
                      </a:pPr>
                      <a:r>
                        <a:rPr lang="en-CA" sz="1000">
                          <a:solidFill>
                            <a:srgbClr val="000000"/>
                          </a:solidFill>
                          <a:latin typeface="Calibri"/>
                          <a:ea typeface="Calibri"/>
                          <a:cs typeface="Times New Roman"/>
                        </a:rPr>
                        <a:t>  Capital services intensity</a:t>
                      </a:r>
                      <a:endParaRPr lang="en-US" sz="1000">
                        <a:latin typeface="Calibri"/>
                        <a:ea typeface="Calibri"/>
                        <a:cs typeface="Times New Roman"/>
                      </a:endParaRPr>
                    </a:p>
                  </a:txBody>
                  <a:tcPr marL="44312" marR="44312" marT="0" marB="0">
                    <a:lnL>
                      <a:noFill/>
                    </a:lnL>
                    <a:lnR w="12700" cap="flat" cmpd="sng" algn="ctr">
                      <a:solidFill>
                        <a:srgbClr val="4F81BD"/>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2.94</a:t>
                      </a:r>
                      <a:endParaRPr lang="en-US" sz="1000">
                        <a:latin typeface="Calibri"/>
                        <a:ea typeface="Calibri"/>
                        <a:cs typeface="Times New Roman"/>
                      </a:endParaRPr>
                    </a:p>
                  </a:txBody>
                  <a:tcPr marL="44312" marR="44312"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ctr">
                        <a:lnSpc>
                          <a:spcPct val="115000"/>
                        </a:lnSpc>
                        <a:spcAft>
                          <a:spcPts val="1200"/>
                        </a:spcAft>
                      </a:pPr>
                      <a:r>
                        <a:rPr lang="en-CA" sz="1000">
                          <a:solidFill>
                            <a:srgbClr val="000000"/>
                          </a:solidFill>
                          <a:latin typeface="Calibri"/>
                          <a:ea typeface="Calibri"/>
                          <a:cs typeface="Times New Roman"/>
                        </a:rPr>
                        <a:t>2.35</a:t>
                      </a:r>
                      <a:endParaRPr lang="en-US" sz="1000">
                        <a:latin typeface="Calibri"/>
                        <a:ea typeface="Calibri"/>
                        <a:cs typeface="Times New Roman"/>
                      </a:endParaRPr>
                    </a:p>
                  </a:txBody>
                  <a:tcPr marL="44312" marR="44312" marT="0" marB="0" anchor="ctr">
                    <a:lnL>
                      <a:noFill/>
                    </a:lnL>
                    <a:lnR>
                      <a:noFill/>
                    </a:lnR>
                    <a:lnT>
                      <a:noFill/>
                    </a:lnT>
                    <a:lnB>
                      <a:noFill/>
                    </a:lnB>
                  </a:tcPr>
                </a:tc>
                <a:tc gridSpan="2">
                  <a:txBody>
                    <a:bodyPr/>
                    <a:lstStyle/>
                    <a:p>
                      <a:pPr algn="ctr">
                        <a:lnSpc>
                          <a:spcPct val="115000"/>
                        </a:lnSpc>
                        <a:spcAft>
                          <a:spcPts val="1200"/>
                        </a:spcAft>
                      </a:pPr>
                      <a:r>
                        <a:rPr lang="en-CA" sz="1000">
                          <a:solidFill>
                            <a:srgbClr val="000000"/>
                          </a:solidFill>
                          <a:latin typeface="Calibri"/>
                          <a:ea typeface="Calibri"/>
                          <a:cs typeface="Times New Roman"/>
                        </a:rPr>
                        <a:t>-0.59</a:t>
                      </a:r>
                      <a:endParaRPr lang="en-US" sz="1000">
                        <a:latin typeface="Calibri"/>
                        <a:ea typeface="Calibri"/>
                        <a:cs typeface="Times New Roman"/>
                      </a:endParaRPr>
                    </a:p>
                  </a:txBody>
                  <a:tcPr marL="44312" marR="44312" marT="0" marB="0" anchor="ctr">
                    <a:lnL>
                      <a:noFill/>
                    </a:lnL>
                    <a:lnR w="12700" cap="flat" cmpd="sng" algn="ctr">
                      <a:solidFill>
                        <a:srgbClr val="4F81BD"/>
                      </a:solidFill>
                      <a:prstDash val="solid"/>
                      <a:round/>
                      <a:headEnd type="none" w="med" len="med"/>
                      <a:tailEnd type="none" w="med" len="med"/>
                    </a:lnR>
                    <a:lnT>
                      <a:noFill/>
                    </a:lnT>
                    <a:lnB>
                      <a:noFill/>
                    </a:lnB>
                  </a:tcPr>
                </a:tc>
                <a:tc hMerge="1">
                  <a:txBody>
                    <a:bodyPr/>
                    <a:lstStyle/>
                    <a:p>
                      <a:endParaRPr lang="en-US"/>
                    </a:p>
                  </a:txBody>
                  <a:tcPr/>
                </a:tc>
              </a:tr>
              <a:tr h="161816">
                <a:tc>
                  <a:txBody>
                    <a:bodyPr/>
                    <a:lstStyle/>
                    <a:p>
                      <a:pPr>
                        <a:lnSpc>
                          <a:spcPct val="115000"/>
                        </a:lnSpc>
                        <a:spcAft>
                          <a:spcPts val="1200"/>
                        </a:spcAft>
                      </a:pPr>
                      <a:r>
                        <a:rPr lang="en-CA" sz="1000">
                          <a:solidFill>
                            <a:srgbClr val="000000"/>
                          </a:solidFill>
                          <a:latin typeface="Calibri"/>
                          <a:ea typeface="Calibri"/>
                          <a:cs typeface="Times New Roman"/>
                        </a:rPr>
                        <a:t>     ICT cap. serv. Intensity</a:t>
                      </a:r>
                      <a:endParaRPr lang="en-US" sz="1000">
                        <a:latin typeface="Calibri"/>
                        <a:ea typeface="Calibri"/>
                        <a:cs typeface="Times New Roman"/>
                      </a:endParaRPr>
                    </a:p>
                  </a:txBody>
                  <a:tcPr marL="44312" marR="44312" marT="0" marB="0">
                    <a:lnL>
                      <a:noFill/>
                    </a:lnL>
                    <a:lnR w="12700" cap="flat" cmpd="sng" algn="ctr">
                      <a:solidFill>
                        <a:srgbClr val="4F81BD"/>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17.60</a:t>
                      </a:r>
                      <a:endParaRPr lang="en-US" sz="1000">
                        <a:latin typeface="Calibri"/>
                        <a:ea typeface="Calibri"/>
                        <a:cs typeface="Times New Roman"/>
                      </a:endParaRPr>
                    </a:p>
                  </a:txBody>
                  <a:tcPr marL="44312" marR="44312" marT="0" marB="0" anchor="ctr">
                    <a:lnL w="12700" cap="flat" cmpd="sng" algn="ctr">
                      <a:solidFill>
                        <a:srgbClr val="4F81BD"/>
                      </a:solidFill>
                      <a:prstDash val="solid"/>
                      <a:round/>
                      <a:headEnd type="none" w="med" len="med"/>
                      <a:tailEnd type="none" w="med" len="med"/>
                    </a:lnL>
                    <a:lnR>
                      <a:noFill/>
                    </a:lnR>
                    <a:lnT>
                      <a:noFill/>
                    </a:lnT>
                    <a:lnB>
                      <a:noFill/>
                    </a:lnB>
                    <a:solidFill>
                      <a:srgbClr val="D3DFEE"/>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8.53</a:t>
                      </a:r>
                      <a:endParaRPr lang="en-US" sz="1000">
                        <a:latin typeface="Calibri"/>
                        <a:ea typeface="Calibri"/>
                        <a:cs typeface="Times New Roman"/>
                      </a:endParaRPr>
                    </a:p>
                  </a:txBody>
                  <a:tcPr marL="44312" marR="44312" marT="0" marB="0" anchor="ctr">
                    <a:lnL>
                      <a:noFill/>
                    </a:lnL>
                    <a:lnR>
                      <a:noFill/>
                    </a:lnR>
                    <a:lnT>
                      <a:noFill/>
                    </a:lnT>
                    <a:lnB>
                      <a:noFill/>
                    </a:lnB>
                    <a:solidFill>
                      <a:srgbClr val="D3DFEE"/>
                    </a:solidFill>
                  </a:tcPr>
                </a:tc>
                <a:tc gridSpan="2">
                  <a:txBody>
                    <a:bodyPr/>
                    <a:lstStyle/>
                    <a:p>
                      <a:pPr algn="ctr">
                        <a:lnSpc>
                          <a:spcPct val="115000"/>
                        </a:lnSpc>
                        <a:spcAft>
                          <a:spcPts val="1200"/>
                        </a:spcAft>
                      </a:pPr>
                      <a:r>
                        <a:rPr lang="en-CA" sz="1000">
                          <a:solidFill>
                            <a:srgbClr val="000000"/>
                          </a:solidFill>
                          <a:latin typeface="Calibri"/>
                          <a:ea typeface="Calibri"/>
                          <a:cs typeface="Times New Roman"/>
                        </a:rPr>
                        <a:t>-9.08</a:t>
                      </a:r>
                      <a:endParaRPr lang="en-US" sz="1000">
                        <a:latin typeface="Calibri"/>
                        <a:ea typeface="Calibri"/>
                        <a:cs typeface="Times New Roman"/>
                      </a:endParaRPr>
                    </a:p>
                  </a:txBody>
                  <a:tcPr marL="44312" marR="44312" marT="0" marB="0" anchor="ctr">
                    <a:lnL>
                      <a:noFill/>
                    </a:lnL>
                    <a:lnR w="12700" cap="flat" cmpd="sng" algn="ctr">
                      <a:solidFill>
                        <a:srgbClr val="4F81BD"/>
                      </a:solidFill>
                      <a:prstDash val="solid"/>
                      <a:round/>
                      <a:headEnd type="none" w="med" len="med"/>
                      <a:tailEnd type="none" w="med" len="med"/>
                    </a:lnR>
                    <a:lnT>
                      <a:noFill/>
                    </a:lnT>
                    <a:lnB>
                      <a:noFill/>
                    </a:lnB>
                    <a:solidFill>
                      <a:srgbClr val="D3DFEE"/>
                    </a:solidFill>
                  </a:tcPr>
                </a:tc>
                <a:tc hMerge="1">
                  <a:txBody>
                    <a:bodyPr/>
                    <a:lstStyle/>
                    <a:p>
                      <a:endParaRPr lang="en-US"/>
                    </a:p>
                  </a:txBody>
                  <a:tcPr/>
                </a:tc>
              </a:tr>
              <a:tr h="161816">
                <a:tc>
                  <a:txBody>
                    <a:bodyPr/>
                    <a:lstStyle/>
                    <a:p>
                      <a:pPr>
                        <a:lnSpc>
                          <a:spcPct val="115000"/>
                        </a:lnSpc>
                        <a:spcAft>
                          <a:spcPts val="1200"/>
                        </a:spcAft>
                      </a:pPr>
                      <a:r>
                        <a:rPr lang="en-CA" sz="1000">
                          <a:solidFill>
                            <a:srgbClr val="000000"/>
                          </a:solidFill>
                          <a:latin typeface="Calibri"/>
                          <a:ea typeface="Calibri"/>
                          <a:cs typeface="Times New Roman"/>
                        </a:rPr>
                        <a:t>     Non-ICT cap. serv. Intensity</a:t>
                      </a:r>
                      <a:endParaRPr lang="en-US" sz="1000">
                        <a:latin typeface="Calibri"/>
                        <a:ea typeface="Calibri"/>
                        <a:cs typeface="Times New Roman"/>
                      </a:endParaRPr>
                    </a:p>
                  </a:txBody>
                  <a:tcPr marL="44312" marR="44312" marT="0" marB="0">
                    <a:lnL>
                      <a:noFill/>
                    </a:lnL>
                    <a:lnR w="12700" cap="flat" cmpd="sng" algn="ctr">
                      <a:solidFill>
                        <a:srgbClr val="4F81BD"/>
                      </a:solidFill>
                      <a:prstDash val="solid"/>
                      <a:round/>
                      <a:headEnd type="none" w="med" len="med"/>
                      <a:tailEnd type="none" w="med" len="med"/>
                    </a:lnR>
                    <a:lnT>
                      <a:noFill/>
                    </a:lnT>
                    <a:lnB w="12700" cap="flat" cmpd="sng" algn="ctr">
                      <a:solidFill>
                        <a:srgbClr val="4F81BD"/>
                      </a:solidFill>
                      <a:prstDash val="solid"/>
                      <a:round/>
                      <a:headEnd type="none" w="med" len="med"/>
                      <a:tailEnd type="none" w="med" len="med"/>
                    </a:lnB>
                    <a:solidFill>
                      <a:srgbClr val="FFFFFF"/>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1.85</a:t>
                      </a:r>
                      <a:endParaRPr lang="en-US" sz="1000">
                        <a:latin typeface="Calibri"/>
                        <a:ea typeface="Calibri"/>
                        <a:cs typeface="Times New Roman"/>
                      </a:endParaRPr>
                    </a:p>
                  </a:txBody>
                  <a:tcPr marL="44312" marR="44312" marT="0" marB="0" anchor="ctr">
                    <a:lnL w="12700" cap="flat" cmpd="sng" algn="ctr">
                      <a:solidFill>
                        <a:srgbClr val="4F81BD"/>
                      </a:solidFill>
                      <a:prstDash val="solid"/>
                      <a:round/>
                      <a:headEnd type="none" w="med" len="med"/>
                      <a:tailEnd type="none" w="med" len="med"/>
                    </a:lnL>
                    <a:lnR>
                      <a:noFill/>
                    </a:lnR>
                    <a:lnT>
                      <a:noFill/>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1200"/>
                        </a:spcAft>
                      </a:pPr>
                      <a:r>
                        <a:rPr lang="en-CA" sz="1000">
                          <a:solidFill>
                            <a:srgbClr val="000000"/>
                          </a:solidFill>
                          <a:latin typeface="Calibri"/>
                          <a:ea typeface="Calibri"/>
                          <a:cs typeface="Times New Roman"/>
                        </a:rPr>
                        <a:t>1.70</a:t>
                      </a:r>
                      <a:endParaRPr lang="en-US" sz="1000">
                        <a:latin typeface="Calibri"/>
                        <a:ea typeface="Calibri"/>
                        <a:cs typeface="Times New Roman"/>
                      </a:endParaRPr>
                    </a:p>
                  </a:txBody>
                  <a:tcPr marL="44312" marR="44312" marT="0" marB="0" anchor="ctr">
                    <a:lnL>
                      <a:noFill/>
                    </a:lnL>
                    <a:lnR>
                      <a:noFill/>
                    </a:lnR>
                    <a:lnT>
                      <a:noFill/>
                    </a:lnT>
                    <a:lnB w="12700" cap="flat" cmpd="sng" algn="ctr">
                      <a:solidFill>
                        <a:srgbClr val="4F81BD"/>
                      </a:solidFill>
                      <a:prstDash val="solid"/>
                      <a:round/>
                      <a:headEnd type="none" w="med" len="med"/>
                      <a:tailEnd type="none" w="med" len="med"/>
                    </a:lnB>
                  </a:tcPr>
                </a:tc>
                <a:tc gridSpan="2">
                  <a:txBody>
                    <a:bodyPr/>
                    <a:lstStyle/>
                    <a:p>
                      <a:pPr algn="ctr">
                        <a:lnSpc>
                          <a:spcPct val="115000"/>
                        </a:lnSpc>
                        <a:spcAft>
                          <a:spcPts val="1200"/>
                        </a:spcAft>
                      </a:pPr>
                      <a:r>
                        <a:rPr lang="en-CA" sz="1000">
                          <a:solidFill>
                            <a:srgbClr val="000000"/>
                          </a:solidFill>
                          <a:latin typeface="Calibri"/>
                          <a:ea typeface="Calibri"/>
                          <a:cs typeface="Times New Roman"/>
                        </a:rPr>
                        <a:t>-0.16</a:t>
                      </a:r>
                      <a:endParaRPr lang="en-US" sz="1000">
                        <a:latin typeface="Calibri"/>
                        <a:ea typeface="Calibri"/>
                        <a:cs typeface="Times New Roman"/>
                      </a:endParaRPr>
                    </a:p>
                  </a:txBody>
                  <a:tcPr marL="44312" marR="44312" marT="0" marB="0" anchor="ctr">
                    <a:lnL>
                      <a:noFill/>
                    </a:lnL>
                    <a:lnR w="12700" cap="flat" cmpd="sng" algn="ctr">
                      <a:solidFill>
                        <a:srgbClr val="4F81BD"/>
                      </a:solidFill>
                      <a:prstDash val="solid"/>
                      <a:round/>
                      <a:headEnd type="none" w="med" len="med"/>
                      <a:tailEnd type="none" w="med" len="med"/>
                    </a:lnR>
                    <a:lnT>
                      <a:noFill/>
                    </a:lnT>
                    <a:lnB w="12700" cap="flat" cmpd="sng" algn="ctr">
                      <a:solidFill>
                        <a:srgbClr val="4F81BD"/>
                      </a:solidFill>
                      <a:prstDash val="solid"/>
                      <a:round/>
                      <a:headEnd type="none" w="med" len="med"/>
                      <a:tailEnd type="none" w="med" len="med"/>
                    </a:lnB>
                  </a:tcPr>
                </a:tc>
                <a:tc hMerge="1">
                  <a:txBody>
                    <a:bodyPr/>
                    <a:lstStyle/>
                    <a:p>
                      <a:endParaRPr lang="en-US"/>
                    </a:p>
                  </a:txBody>
                  <a:tcPr/>
                </a:tc>
              </a:tr>
              <a:tr h="157256">
                <a:tc gridSpan="5">
                  <a:txBody>
                    <a:bodyPr/>
                    <a:lstStyle/>
                    <a:p>
                      <a:pPr algn="ctr">
                        <a:lnSpc>
                          <a:spcPct val="115000"/>
                        </a:lnSpc>
                        <a:spcAft>
                          <a:spcPts val="1200"/>
                        </a:spcAft>
                      </a:pPr>
                      <a:r>
                        <a:rPr lang="en-CA" sz="1000" b="1">
                          <a:solidFill>
                            <a:srgbClr val="000000"/>
                          </a:solidFill>
                          <a:latin typeface="Calibri"/>
                          <a:ea typeface="Calibri"/>
                          <a:cs typeface="Times New Roman"/>
                        </a:rPr>
                        <a:t>Average Annual Percentage Point Contributions to Labour Productivity Growth</a:t>
                      </a:r>
                      <a:endParaRPr lang="en-US" sz="1000">
                        <a:latin typeface="Calibri"/>
                        <a:ea typeface="Calibri"/>
                        <a:cs typeface="Times New Roman"/>
                      </a:endParaRPr>
                    </a:p>
                  </a:txBody>
                  <a:tcPr marL="44312" marR="4431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1816">
                <a:tc>
                  <a:txBody>
                    <a:bodyPr/>
                    <a:lstStyle/>
                    <a:p>
                      <a:pPr>
                        <a:lnSpc>
                          <a:spcPct val="115000"/>
                        </a:lnSpc>
                        <a:spcAft>
                          <a:spcPts val="1200"/>
                        </a:spcAft>
                      </a:pPr>
                      <a:r>
                        <a:rPr lang="en-CA" sz="1000">
                          <a:solidFill>
                            <a:srgbClr val="000000"/>
                          </a:solidFill>
                          <a:latin typeface="Calibri"/>
                          <a:ea typeface="Calibri"/>
                          <a:cs typeface="Times New Roman"/>
                        </a:rPr>
                        <a:t>Labour productivity </a:t>
                      </a:r>
                      <a:endParaRPr lang="en-US" sz="1000">
                        <a:latin typeface="Calibri"/>
                        <a:ea typeface="Calibri"/>
                        <a:cs typeface="Times New Roman"/>
                      </a:endParaRPr>
                    </a:p>
                  </a:txBody>
                  <a:tcPr marL="44312" marR="44312"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FFFFFF"/>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1.66</a:t>
                      </a:r>
                      <a:endParaRPr lang="en-US" sz="1000">
                        <a:latin typeface="Calibri"/>
                        <a:ea typeface="Calibri"/>
                        <a:cs typeface="Times New Roman"/>
                      </a:endParaRPr>
                    </a:p>
                  </a:txBody>
                  <a:tcPr marL="44312" marR="44312" marT="0" marB="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tcPr>
                </a:tc>
                <a:tc>
                  <a:txBody>
                    <a:bodyPr/>
                    <a:lstStyle/>
                    <a:p>
                      <a:pPr algn="ctr">
                        <a:lnSpc>
                          <a:spcPct val="115000"/>
                        </a:lnSpc>
                        <a:spcAft>
                          <a:spcPts val="1200"/>
                        </a:spcAft>
                      </a:pPr>
                      <a:r>
                        <a:rPr lang="en-CA" sz="1000">
                          <a:solidFill>
                            <a:srgbClr val="000000"/>
                          </a:solidFill>
                          <a:latin typeface="Calibri"/>
                          <a:ea typeface="Calibri"/>
                          <a:cs typeface="Times New Roman"/>
                        </a:rPr>
                        <a:t>1.06</a:t>
                      </a:r>
                      <a:endParaRPr lang="en-US" sz="1000">
                        <a:latin typeface="Calibri"/>
                        <a:ea typeface="Calibri"/>
                        <a:cs typeface="Times New Roman"/>
                      </a:endParaRPr>
                    </a:p>
                  </a:txBody>
                  <a:tcPr marL="44312" marR="44312" marT="0" marB="0" anchor="ctr">
                    <a:lnL>
                      <a:noFill/>
                    </a:lnL>
                    <a:lnR>
                      <a:noFill/>
                    </a:lnR>
                    <a:lnT w="12700" cap="flat" cmpd="sng" algn="ctr">
                      <a:solidFill>
                        <a:srgbClr val="4F81BD"/>
                      </a:solidFill>
                      <a:prstDash val="solid"/>
                      <a:round/>
                      <a:headEnd type="none" w="med" len="med"/>
                      <a:tailEnd type="none" w="med" len="med"/>
                    </a:lnT>
                    <a:lnB>
                      <a:noFill/>
                    </a:lnB>
                  </a:tcPr>
                </a:tc>
                <a:tc gridSpan="2">
                  <a:txBody>
                    <a:bodyPr/>
                    <a:lstStyle/>
                    <a:p>
                      <a:pPr algn="ctr">
                        <a:lnSpc>
                          <a:spcPct val="115000"/>
                        </a:lnSpc>
                        <a:spcAft>
                          <a:spcPts val="1200"/>
                        </a:spcAft>
                      </a:pPr>
                      <a:r>
                        <a:rPr lang="en-CA" sz="1000" b="1" dirty="0">
                          <a:solidFill>
                            <a:srgbClr val="000000"/>
                          </a:solidFill>
                          <a:latin typeface="Calibri"/>
                          <a:ea typeface="Calibri"/>
                          <a:cs typeface="Times New Roman"/>
                        </a:rPr>
                        <a:t>-0.60</a:t>
                      </a:r>
                      <a:endParaRPr lang="en-US" sz="1000" b="1" dirty="0">
                        <a:latin typeface="Calibri"/>
                        <a:ea typeface="Calibri"/>
                        <a:cs typeface="Times New Roman"/>
                      </a:endParaRPr>
                    </a:p>
                  </a:txBody>
                  <a:tcPr marL="44312" marR="44312" marT="0" marB="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tcPr>
                </a:tc>
                <a:tc hMerge="1">
                  <a:txBody>
                    <a:bodyPr/>
                    <a:lstStyle/>
                    <a:p>
                      <a:endParaRPr lang="en-US"/>
                    </a:p>
                  </a:txBody>
                  <a:tcPr/>
                </a:tc>
              </a:tr>
              <a:tr h="161816">
                <a:tc>
                  <a:txBody>
                    <a:bodyPr/>
                    <a:lstStyle/>
                    <a:p>
                      <a:pPr>
                        <a:lnSpc>
                          <a:spcPct val="115000"/>
                        </a:lnSpc>
                        <a:spcAft>
                          <a:spcPts val="1200"/>
                        </a:spcAft>
                      </a:pPr>
                      <a:r>
                        <a:rPr lang="en-CA" sz="1000">
                          <a:solidFill>
                            <a:srgbClr val="000000"/>
                          </a:solidFill>
                          <a:latin typeface="Calibri"/>
                          <a:ea typeface="Calibri"/>
                          <a:cs typeface="Times New Roman"/>
                        </a:rPr>
                        <a:t>  Labour composition</a:t>
                      </a:r>
                      <a:endParaRPr lang="en-US" sz="1000">
                        <a:latin typeface="Calibri"/>
                        <a:ea typeface="Calibri"/>
                        <a:cs typeface="Times New Roman"/>
                      </a:endParaRPr>
                    </a:p>
                  </a:txBody>
                  <a:tcPr marL="44312" marR="44312" marT="0" marB="0">
                    <a:lnL>
                      <a:noFill/>
                    </a:lnL>
                    <a:lnR w="12700" cap="flat" cmpd="sng" algn="ctr">
                      <a:solidFill>
                        <a:srgbClr val="4F81BD"/>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0.36</a:t>
                      </a:r>
                      <a:endParaRPr lang="en-US" sz="1000">
                        <a:latin typeface="Calibri"/>
                        <a:ea typeface="Calibri"/>
                        <a:cs typeface="Times New Roman"/>
                      </a:endParaRPr>
                    </a:p>
                  </a:txBody>
                  <a:tcPr marL="44312" marR="44312" marT="0" marB="0" anchor="ctr">
                    <a:lnL w="12700" cap="flat" cmpd="sng" algn="ctr">
                      <a:solidFill>
                        <a:srgbClr val="4F81BD"/>
                      </a:solidFill>
                      <a:prstDash val="solid"/>
                      <a:round/>
                      <a:headEnd type="none" w="med" len="med"/>
                      <a:tailEnd type="none" w="med" len="med"/>
                    </a:lnL>
                    <a:lnR>
                      <a:noFill/>
                    </a:lnR>
                    <a:lnT>
                      <a:noFill/>
                    </a:lnT>
                    <a:lnB>
                      <a:noFill/>
                    </a:lnB>
                    <a:solidFill>
                      <a:srgbClr val="D3DFEE"/>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0.31</a:t>
                      </a:r>
                      <a:endParaRPr lang="en-US" sz="1000">
                        <a:latin typeface="Calibri"/>
                        <a:ea typeface="Calibri"/>
                        <a:cs typeface="Times New Roman"/>
                      </a:endParaRPr>
                    </a:p>
                  </a:txBody>
                  <a:tcPr marL="44312" marR="44312" marT="0" marB="0" anchor="ctr">
                    <a:lnL>
                      <a:noFill/>
                    </a:lnL>
                    <a:lnR>
                      <a:noFill/>
                    </a:lnR>
                    <a:lnT>
                      <a:noFill/>
                    </a:lnT>
                    <a:lnB>
                      <a:noFill/>
                    </a:lnB>
                    <a:solidFill>
                      <a:srgbClr val="D3DFEE"/>
                    </a:solidFill>
                  </a:tcPr>
                </a:tc>
                <a:tc gridSpan="2">
                  <a:txBody>
                    <a:bodyPr/>
                    <a:lstStyle/>
                    <a:p>
                      <a:pPr algn="ctr">
                        <a:lnSpc>
                          <a:spcPct val="115000"/>
                        </a:lnSpc>
                        <a:spcAft>
                          <a:spcPts val="1200"/>
                        </a:spcAft>
                      </a:pPr>
                      <a:r>
                        <a:rPr lang="en-CA" sz="1000">
                          <a:solidFill>
                            <a:srgbClr val="000000"/>
                          </a:solidFill>
                          <a:latin typeface="Calibri"/>
                          <a:ea typeface="Calibri"/>
                          <a:cs typeface="Times New Roman"/>
                        </a:rPr>
                        <a:t>-0.05</a:t>
                      </a:r>
                      <a:endParaRPr lang="en-US" sz="1000">
                        <a:latin typeface="Calibri"/>
                        <a:ea typeface="Calibri"/>
                        <a:cs typeface="Times New Roman"/>
                      </a:endParaRPr>
                    </a:p>
                  </a:txBody>
                  <a:tcPr marL="44312" marR="44312" marT="0" marB="0" anchor="ctr">
                    <a:lnL>
                      <a:noFill/>
                    </a:lnL>
                    <a:lnR w="12700" cap="flat" cmpd="sng" algn="ctr">
                      <a:solidFill>
                        <a:srgbClr val="4F81BD"/>
                      </a:solidFill>
                      <a:prstDash val="solid"/>
                      <a:round/>
                      <a:headEnd type="none" w="med" len="med"/>
                      <a:tailEnd type="none" w="med" len="med"/>
                    </a:lnR>
                    <a:lnT>
                      <a:noFill/>
                    </a:lnT>
                    <a:lnB>
                      <a:noFill/>
                    </a:lnB>
                    <a:solidFill>
                      <a:srgbClr val="D3DFEE"/>
                    </a:solidFill>
                  </a:tcPr>
                </a:tc>
                <a:tc hMerge="1">
                  <a:txBody>
                    <a:bodyPr/>
                    <a:lstStyle/>
                    <a:p>
                      <a:endParaRPr lang="en-US"/>
                    </a:p>
                  </a:txBody>
                  <a:tcPr/>
                </a:tc>
              </a:tr>
              <a:tr h="161816">
                <a:tc>
                  <a:txBody>
                    <a:bodyPr/>
                    <a:lstStyle/>
                    <a:p>
                      <a:pPr>
                        <a:lnSpc>
                          <a:spcPct val="115000"/>
                        </a:lnSpc>
                        <a:spcAft>
                          <a:spcPts val="1200"/>
                        </a:spcAft>
                      </a:pPr>
                      <a:r>
                        <a:rPr lang="en-CA" sz="1000">
                          <a:solidFill>
                            <a:srgbClr val="000000"/>
                          </a:solidFill>
                          <a:latin typeface="Calibri"/>
                          <a:ea typeface="Calibri"/>
                          <a:cs typeface="Times New Roman"/>
                        </a:rPr>
                        <a:t>  Capital services intensity</a:t>
                      </a:r>
                      <a:endParaRPr lang="en-US" sz="1000">
                        <a:latin typeface="Calibri"/>
                        <a:ea typeface="Calibri"/>
                        <a:cs typeface="Times New Roman"/>
                      </a:endParaRPr>
                    </a:p>
                  </a:txBody>
                  <a:tcPr marL="44312" marR="44312" marT="0" marB="0">
                    <a:lnL>
                      <a:noFill/>
                    </a:lnL>
                    <a:lnR w="12700" cap="flat" cmpd="sng" algn="ctr">
                      <a:solidFill>
                        <a:srgbClr val="4F81BD"/>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1.15</a:t>
                      </a:r>
                      <a:endParaRPr lang="en-US" sz="1000">
                        <a:latin typeface="Calibri"/>
                        <a:ea typeface="Calibri"/>
                        <a:cs typeface="Times New Roman"/>
                      </a:endParaRPr>
                    </a:p>
                  </a:txBody>
                  <a:tcPr marL="44312" marR="44312"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ctr">
                        <a:lnSpc>
                          <a:spcPct val="115000"/>
                        </a:lnSpc>
                        <a:spcAft>
                          <a:spcPts val="1200"/>
                        </a:spcAft>
                      </a:pPr>
                      <a:r>
                        <a:rPr lang="en-CA" sz="1000">
                          <a:solidFill>
                            <a:srgbClr val="000000"/>
                          </a:solidFill>
                          <a:latin typeface="Calibri"/>
                          <a:ea typeface="Calibri"/>
                          <a:cs typeface="Times New Roman"/>
                        </a:rPr>
                        <a:t>1.01</a:t>
                      </a:r>
                      <a:endParaRPr lang="en-US" sz="1000">
                        <a:latin typeface="Calibri"/>
                        <a:ea typeface="Calibri"/>
                        <a:cs typeface="Times New Roman"/>
                      </a:endParaRPr>
                    </a:p>
                  </a:txBody>
                  <a:tcPr marL="44312" marR="44312" marT="0" marB="0" anchor="ctr">
                    <a:lnL>
                      <a:noFill/>
                    </a:lnL>
                    <a:lnR>
                      <a:noFill/>
                    </a:lnR>
                    <a:lnT>
                      <a:noFill/>
                    </a:lnT>
                    <a:lnB>
                      <a:noFill/>
                    </a:lnB>
                  </a:tcPr>
                </a:tc>
                <a:tc gridSpan="2">
                  <a:txBody>
                    <a:bodyPr/>
                    <a:lstStyle/>
                    <a:p>
                      <a:pPr algn="ctr">
                        <a:lnSpc>
                          <a:spcPct val="115000"/>
                        </a:lnSpc>
                        <a:spcAft>
                          <a:spcPts val="1200"/>
                        </a:spcAft>
                      </a:pPr>
                      <a:r>
                        <a:rPr lang="en-CA" sz="1000" b="1" dirty="0">
                          <a:solidFill>
                            <a:srgbClr val="000000"/>
                          </a:solidFill>
                          <a:latin typeface="Calibri"/>
                          <a:ea typeface="Calibri"/>
                          <a:cs typeface="Times New Roman"/>
                        </a:rPr>
                        <a:t>-0.14</a:t>
                      </a:r>
                      <a:endParaRPr lang="en-US" sz="1000" b="1" dirty="0">
                        <a:latin typeface="Calibri"/>
                        <a:ea typeface="Calibri"/>
                        <a:cs typeface="Times New Roman"/>
                      </a:endParaRPr>
                    </a:p>
                  </a:txBody>
                  <a:tcPr marL="44312" marR="44312" marT="0" marB="0" anchor="ctr">
                    <a:lnL>
                      <a:noFill/>
                    </a:lnL>
                    <a:lnR w="12700" cap="flat" cmpd="sng" algn="ctr">
                      <a:solidFill>
                        <a:srgbClr val="4F81BD"/>
                      </a:solidFill>
                      <a:prstDash val="solid"/>
                      <a:round/>
                      <a:headEnd type="none" w="med" len="med"/>
                      <a:tailEnd type="none" w="med" len="med"/>
                    </a:lnR>
                    <a:lnT>
                      <a:noFill/>
                    </a:lnT>
                    <a:lnB>
                      <a:noFill/>
                    </a:lnB>
                  </a:tcPr>
                </a:tc>
                <a:tc hMerge="1">
                  <a:txBody>
                    <a:bodyPr/>
                    <a:lstStyle/>
                    <a:p>
                      <a:endParaRPr lang="en-US"/>
                    </a:p>
                  </a:txBody>
                  <a:tcPr/>
                </a:tc>
              </a:tr>
              <a:tr h="161816">
                <a:tc>
                  <a:txBody>
                    <a:bodyPr/>
                    <a:lstStyle/>
                    <a:p>
                      <a:pPr>
                        <a:lnSpc>
                          <a:spcPct val="115000"/>
                        </a:lnSpc>
                        <a:spcAft>
                          <a:spcPts val="1200"/>
                        </a:spcAft>
                      </a:pPr>
                      <a:r>
                        <a:rPr lang="en-CA" sz="1000">
                          <a:solidFill>
                            <a:srgbClr val="000000"/>
                          </a:solidFill>
                          <a:latin typeface="Calibri"/>
                          <a:ea typeface="Calibri"/>
                          <a:cs typeface="Times New Roman"/>
                        </a:rPr>
                        <a:t>     Capital stock intensity</a:t>
                      </a:r>
                      <a:endParaRPr lang="en-US" sz="1000">
                        <a:latin typeface="Calibri"/>
                        <a:ea typeface="Calibri"/>
                        <a:cs typeface="Times New Roman"/>
                      </a:endParaRPr>
                    </a:p>
                  </a:txBody>
                  <a:tcPr marL="44312" marR="44312" marT="0" marB="0">
                    <a:lnL>
                      <a:noFill/>
                    </a:lnL>
                    <a:lnR w="12700" cap="flat" cmpd="sng" algn="ctr">
                      <a:solidFill>
                        <a:srgbClr val="4F81BD"/>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0.70</a:t>
                      </a:r>
                      <a:endParaRPr lang="en-US" sz="1000">
                        <a:latin typeface="Calibri"/>
                        <a:ea typeface="Calibri"/>
                        <a:cs typeface="Times New Roman"/>
                      </a:endParaRPr>
                    </a:p>
                  </a:txBody>
                  <a:tcPr marL="44312" marR="44312" marT="0" marB="0" anchor="ctr">
                    <a:lnL w="12700" cap="flat" cmpd="sng" algn="ctr">
                      <a:solidFill>
                        <a:srgbClr val="4F81BD"/>
                      </a:solidFill>
                      <a:prstDash val="solid"/>
                      <a:round/>
                      <a:headEnd type="none" w="med" len="med"/>
                      <a:tailEnd type="none" w="med" len="med"/>
                    </a:lnL>
                    <a:lnR>
                      <a:noFill/>
                    </a:lnR>
                    <a:lnT>
                      <a:noFill/>
                    </a:lnT>
                    <a:lnB>
                      <a:noFill/>
                    </a:lnB>
                    <a:solidFill>
                      <a:srgbClr val="D3DFEE"/>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0.68</a:t>
                      </a:r>
                      <a:endParaRPr lang="en-US" sz="1000">
                        <a:latin typeface="Calibri"/>
                        <a:ea typeface="Calibri"/>
                        <a:cs typeface="Times New Roman"/>
                      </a:endParaRPr>
                    </a:p>
                  </a:txBody>
                  <a:tcPr marL="44312" marR="44312" marT="0" marB="0" anchor="ctr">
                    <a:lnL>
                      <a:noFill/>
                    </a:lnL>
                    <a:lnR>
                      <a:noFill/>
                    </a:lnR>
                    <a:lnT>
                      <a:noFill/>
                    </a:lnT>
                    <a:lnB>
                      <a:noFill/>
                    </a:lnB>
                    <a:solidFill>
                      <a:srgbClr val="D3DFEE"/>
                    </a:solidFill>
                  </a:tcPr>
                </a:tc>
                <a:tc gridSpan="2">
                  <a:txBody>
                    <a:bodyPr/>
                    <a:lstStyle/>
                    <a:p>
                      <a:pPr algn="ctr">
                        <a:lnSpc>
                          <a:spcPct val="115000"/>
                        </a:lnSpc>
                        <a:spcAft>
                          <a:spcPts val="1200"/>
                        </a:spcAft>
                      </a:pPr>
                      <a:r>
                        <a:rPr lang="en-CA" sz="1000">
                          <a:solidFill>
                            <a:srgbClr val="000000"/>
                          </a:solidFill>
                          <a:latin typeface="Calibri"/>
                          <a:ea typeface="Calibri"/>
                          <a:cs typeface="Times New Roman"/>
                        </a:rPr>
                        <a:t>-0.02</a:t>
                      </a:r>
                      <a:endParaRPr lang="en-US" sz="1000">
                        <a:latin typeface="Calibri"/>
                        <a:ea typeface="Calibri"/>
                        <a:cs typeface="Times New Roman"/>
                      </a:endParaRPr>
                    </a:p>
                  </a:txBody>
                  <a:tcPr marL="44312" marR="44312" marT="0" marB="0" anchor="ctr">
                    <a:lnL>
                      <a:noFill/>
                    </a:lnL>
                    <a:lnR w="12700" cap="flat" cmpd="sng" algn="ctr">
                      <a:solidFill>
                        <a:srgbClr val="4F81BD"/>
                      </a:solidFill>
                      <a:prstDash val="solid"/>
                      <a:round/>
                      <a:headEnd type="none" w="med" len="med"/>
                      <a:tailEnd type="none" w="med" len="med"/>
                    </a:lnR>
                    <a:lnT>
                      <a:noFill/>
                    </a:lnT>
                    <a:lnB>
                      <a:noFill/>
                    </a:lnB>
                    <a:solidFill>
                      <a:srgbClr val="D3DFEE"/>
                    </a:solidFill>
                  </a:tcPr>
                </a:tc>
                <a:tc hMerge="1">
                  <a:txBody>
                    <a:bodyPr/>
                    <a:lstStyle/>
                    <a:p>
                      <a:endParaRPr lang="en-US"/>
                    </a:p>
                  </a:txBody>
                  <a:tcPr/>
                </a:tc>
              </a:tr>
              <a:tr h="161816">
                <a:tc>
                  <a:txBody>
                    <a:bodyPr/>
                    <a:lstStyle/>
                    <a:p>
                      <a:pPr>
                        <a:lnSpc>
                          <a:spcPct val="115000"/>
                        </a:lnSpc>
                        <a:spcAft>
                          <a:spcPts val="1200"/>
                        </a:spcAft>
                      </a:pPr>
                      <a:r>
                        <a:rPr lang="en-CA" sz="1000">
                          <a:solidFill>
                            <a:srgbClr val="000000"/>
                          </a:solidFill>
                          <a:latin typeface="Calibri"/>
                          <a:ea typeface="Calibri"/>
                          <a:cs typeface="Times New Roman"/>
                        </a:rPr>
                        <a:t>     Capital composition intensity</a:t>
                      </a:r>
                      <a:endParaRPr lang="en-US" sz="1000">
                        <a:latin typeface="Calibri"/>
                        <a:ea typeface="Calibri"/>
                        <a:cs typeface="Times New Roman"/>
                      </a:endParaRPr>
                    </a:p>
                  </a:txBody>
                  <a:tcPr marL="44312" marR="44312" marT="0" marB="0">
                    <a:lnL>
                      <a:noFill/>
                    </a:lnL>
                    <a:lnR w="12700" cap="flat" cmpd="sng" algn="ctr">
                      <a:solidFill>
                        <a:srgbClr val="4F81BD"/>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0.43</a:t>
                      </a:r>
                      <a:endParaRPr lang="en-US" sz="1000">
                        <a:latin typeface="Calibri"/>
                        <a:ea typeface="Calibri"/>
                        <a:cs typeface="Times New Roman"/>
                      </a:endParaRPr>
                    </a:p>
                  </a:txBody>
                  <a:tcPr marL="44312" marR="44312"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ctr">
                        <a:lnSpc>
                          <a:spcPct val="115000"/>
                        </a:lnSpc>
                        <a:spcAft>
                          <a:spcPts val="1200"/>
                        </a:spcAft>
                      </a:pPr>
                      <a:r>
                        <a:rPr lang="en-CA" sz="1000">
                          <a:solidFill>
                            <a:srgbClr val="000000"/>
                          </a:solidFill>
                          <a:latin typeface="Calibri"/>
                          <a:ea typeface="Calibri"/>
                          <a:cs typeface="Times New Roman"/>
                        </a:rPr>
                        <a:t>0.32</a:t>
                      </a:r>
                      <a:endParaRPr lang="en-US" sz="1000">
                        <a:latin typeface="Calibri"/>
                        <a:ea typeface="Calibri"/>
                        <a:cs typeface="Times New Roman"/>
                      </a:endParaRPr>
                    </a:p>
                  </a:txBody>
                  <a:tcPr marL="44312" marR="44312" marT="0" marB="0" anchor="ctr">
                    <a:lnL>
                      <a:noFill/>
                    </a:lnL>
                    <a:lnR>
                      <a:noFill/>
                    </a:lnR>
                    <a:lnT>
                      <a:noFill/>
                    </a:lnT>
                    <a:lnB>
                      <a:noFill/>
                    </a:lnB>
                  </a:tcPr>
                </a:tc>
                <a:tc gridSpan="2">
                  <a:txBody>
                    <a:bodyPr/>
                    <a:lstStyle/>
                    <a:p>
                      <a:pPr algn="ctr">
                        <a:lnSpc>
                          <a:spcPct val="115000"/>
                        </a:lnSpc>
                        <a:spcAft>
                          <a:spcPts val="1200"/>
                        </a:spcAft>
                      </a:pPr>
                      <a:r>
                        <a:rPr lang="en-CA" sz="1000">
                          <a:solidFill>
                            <a:srgbClr val="000000"/>
                          </a:solidFill>
                          <a:latin typeface="Calibri"/>
                          <a:ea typeface="Calibri"/>
                          <a:cs typeface="Times New Roman"/>
                        </a:rPr>
                        <a:t>-0.11</a:t>
                      </a:r>
                      <a:endParaRPr lang="en-US" sz="1000">
                        <a:latin typeface="Calibri"/>
                        <a:ea typeface="Calibri"/>
                        <a:cs typeface="Times New Roman"/>
                      </a:endParaRPr>
                    </a:p>
                  </a:txBody>
                  <a:tcPr marL="44312" marR="44312" marT="0" marB="0" anchor="ctr">
                    <a:lnL>
                      <a:noFill/>
                    </a:lnL>
                    <a:lnR w="12700" cap="flat" cmpd="sng" algn="ctr">
                      <a:solidFill>
                        <a:srgbClr val="4F81BD"/>
                      </a:solidFill>
                      <a:prstDash val="solid"/>
                      <a:round/>
                      <a:headEnd type="none" w="med" len="med"/>
                      <a:tailEnd type="none" w="med" len="med"/>
                    </a:lnR>
                    <a:lnT>
                      <a:noFill/>
                    </a:lnT>
                    <a:lnB>
                      <a:noFill/>
                    </a:lnB>
                  </a:tcPr>
                </a:tc>
                <a:tc hMerge="1">
                  <a:txBody>
                    <a:bodyPr/>
                    <a:lstStyle/>
                    <a:p>
                      <a:endParaRPr lang="en-US"/>
                    </a:p>
                  </a:txBody>
                  <a:tcPr/>
                </a:tc>
              </a:tr>
              <a:tr h="161816">
                <a:tc>
                  <a:txBody>
                    <a:bodyPr/>
                    <a:lstStyle/>
                    <a:p>
                      <a:pPr>
                        <a:lnSpc>
                          <a:spcPct val="115000"/>
                        </a:lnSpc>
                        <a:spcAft>
                          <a:spcPts val="1200"/>
                        </a:spcAft>
                      </a:pPr>
                      <a:r>
                        <a:rPr lang="en-CA" sz="1000">
                          <a:solidFill>
                            <a:srgbClr val="000000"/>
                          </a:solidFill>
                          <a:latin typeface="Calibri"/>
                          <a:ea typeface="Calibri"/>
                          <a:cs typeface="Times New Roman"/>
                        </a:rPr>
                        <a:t>     ICT cap. serv. Intensity</a:t>
                      </a:r>
                      <a:endParaRPr lang="en-US" sz="1000">
                        <a:latin typeface="Calibri"/>
                        <a:ea typeface="Calibri"/>
                        <a:cs typeface="Times New Roman"/>
                      </a:endParaRPr>
                    </a:p>
                  </a:txBody>
                  <a:tcPr marL="44312" marR="44312" marT="0" marB="0">
                    <a:lnL>
                      <a:noFill/>
                    </a:lnL>
                    <a:lnR w="12700" cap="flat" cmpd="sng" algn="ctr">
                      <a:solidFill>
                        <a:srgbClr val="4F81BD"/>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0.46</a:t>
                      </a:r>
                      <a:endParaRPr lang="en-US" sz="1000">
                        <a:latin typeface="Calibri"/>
                        <a:ea typeface="Calibri"/>
                        <a:cs typeface="Times New Roman"/>
                      </a:endParaRPr>
                    </a:p>
                  </a:txBody>
                  <a:tcPr marL="44312" marR="44312" marT="0" marB="0" anchor="ctr">
                    <a:lnL w="12700" cap="flat" cmpd="sng" algn="ctr">
                      <a:solidFill>
                        <a:srgbClr val="4F81BD"/>
                      </a:solidFill>
                      <a:prstDash val="solid"/>
                      <a:round/>
                      <a:headEnd type="none" w="med" len="med"/>
                      <a:tailEnd type="none" w="med" len="med"/>
                    </a:lnL>
                    <a:lnR>
                      <a:noFill/>
                    </a:lnR>
                    <a:lnT>
                      <a:noFill/>
                    </a:lnT>
                    <a:lnB>
                      <a:noFill/>
                    </a:lnB>
                    <a:solidFill>
                      <a:srgbClr val="D3DFEE"/>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0.34</a:t>
                      </a:r>
                      <a:endParaRPr lang="en-US" sz="1000">
                        <a:latin typeface="Calibri"/>
                        <a:ea typeface="Calibri"/>
                        <a:cs typeface="Times New Roman"/>
                      </a:endParaRPr>
                    </a:p>
                  </a:txBody>
                  <a:tcPr marL="44312" marR="44312" marT="0" marB="0" anchor="ctr">
                    <a:lnL>
                      <a:noFill/>
                    </a:lnL>
                    <a:lnR>
                      <a:noFill/>
                    </a:lnR>
                    <a:lnT>
                      <a:noFill/>
                    </a:lnT>
                    <a:lnB>
                      <a:noFill/>
                    </a:lnB>
                    <a:solidFill>
                      <a:srgbClr val="D3DFEE"/>
                    </a:solidFill>
                  </a:tcPr>
                </a:tc>
                <a:tc gridSpan="2">
                  <a:txBody>
                    <a:bodyPr/>
                    <a:lstStyle/>
                    <a:p>
                      <a:pPr algn="ctr">
                        <a:lnSpc>
                          <a:spcPct val="115000"/>
                        </a:lnSpc>
                        <a:spcAft>
                          <a:spcPts val="1200"/>
                        </a:spcAft>
                      </a:pPr>
                      <a:r>
                        <a:rPr lang="en-CA" sz="1000">
                          <a:solidFill>
                            <a:srgbClr val="000000"/>
                          </a:solidFill>
                          <a:latin typeface="Calibri"/>
                          <a:ea typeface="Calibri"/>
                          <a:cs typeface="Times New Roman"/>
                        </a:rPr>
                        <a:t>-0.13</a:t>
                      </a:r>
                      <a:endParaRPr lang="en-US" sz="1000">
                        <a:latin typeface="Calibri"/>
                        <a:ea typeface="Calibri"/>
                        <a:cs typeface="Times New Roman"/>
                      </a:endParaRPr>
                    </a:p>
                  </a:txBody>
                  <a:tcPr marL="44312" marR="44312" marT="0" marB="0" anchor="ctr">
                    <a:lnL>
                      <a:noFill/>
                    </a:lnL>
                    <a:lnR w="12700" cap="flat" cmpd="sng" algn="ctr">
                      <a:solidFill>
                        <a:srgbClr val="4F81BD"/>
                      </a:solidFill>
                      <a:prstDash val="solid"/>
                      <a:round/>
                      <a:headEnd type="none" w="med" len="med"/>
                      <a:tailEnd type="none" w="med" len="med"/>
                    </a:lnR>
                    <a:lnT>
                      <a:noFill/>
                    </a:lnT>
                    <a:lnB>
                      <a:noFill/>
                    </a:lnB>
                    <a:solidFill>
                      <a:srgbClr val="D3DFEE"/>
                    </a:solidFill>
                  </a:tcPr>
                </a:tc>
                <a:tc hMerge="1">
                  <a:txBody>
                    <a:bodyPr/>
                    <a:lstStyle/>
                    <a:p>
                      <a:endParaRPr lang="en-US"/>
                    </a:p>
                  </a:txBody>
                  <a:tcPr/>
                </a:tc>
              </a:tr>
              <a:tr h="161816">
                <a:tc>
                  <a:txBody>
                    <a:bodyPr/>
                    <a:lstStyle/>
                    <a:p>
                      <a:pPr>
                        <a:lnSpc>
                          <a:spcPct val="115000"/>
                        </a:lnSpc>
                        <a:spcAft>
                          <a:spcPts val="1200"/>
                        </a:spcAft>
                      </a:pPr>
                      <a:r>
                        <a:rPr lang="en-CA" sz="1000">
                          <a:solidFill>
                            <a:srgbClr val="000000"/>
                          </a:solidFill>
                          <a:latin typeface="Calibri"/>
                          <a:ea typeface="Calibri"/>
                          <a:cs typeface="Times New Roman"/>
                        </a:rPr>
                        <a:t>     Non-ICT cap. serv. Intensity</a:t>
                      </a:r>
                      <a:endParaRPr lang="en-US" sz="1000">
                        <a:latin typeface="Calibri"/>
                        <a:ea typeface="Calibri"/>
                        <a:cs typeface="Times New Roman"/>
                      </a:endParaRPr>
                    </a:p>
                  </a:txBody>
                  <a:tcPr marL="44312" marR="44312" marT="0" marB="0">
                    <a:lnL>
                      <a:noFill/>
                    </a:lnL>
                    <a:lnR w="12700" cap="flat" cmpd="sng" algn="ctr">
                      <a:solidFill>
                        <a:srgbClr val="4F81BD"/>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0.67</a:t>
                      </a:r>
                      <a:endParaRPr lang="en-US" sz="1000">
                        <a:latin typeface="Calibri"/>
                        <a:ea typeface="Calibri"/>
                        <a:cs typeface="Times New Roman"/>
                      </a:endParaRPr>
                    </a:p>
                  </a:txBody>
                  <a:tcPr marL="44312" marR="44312"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ctr">
                        <a:lnSpc>
                          <a:spcPct val="115000"/>
                        </a:lnSpc>
                        <a:spcAft>
                          <a:spcPts val="1200"/>
                        </a:spcAft>
                      </a:pPr>
                      <a:r>
                        <a:rPr lang="en-CA" sz="1000">
                          <a:solidFill>
                            <a:srgbClr val="000000"/>
                          </a:solidFill>
                          <a:latin typeface="Calibri"/>
                          <a:ea typeface="Calibri"/>
                          <a:cs typeface="Times New Roman"/>
                        </a:rPr>
                        <a:t>0.66</a:t>
                      </a:r>
                      <a:endParaRPr lang="en-US" sz="1000">
                        <a:latin typeface="Calibri"/>
                        <a:ea typeface="Calibri"/>
                        <a:cs typeface="Times New Roman"/>
                      </a:endParaRPr>
                    </a:p>
                  </a:txBody>
                  <a:tcPr marL="44312" marR="44312" marT="0" marB="0" anchor="ctr">
                    <a:lnL>
                      <a:noFill/>
                    </a:lnL>
                    <a:lnR>
                      <a:noFill/>
                    </a:lnR>
                    <a:lnT>
                      <a:noFill/>
                    </a:lnT>
                    <a:lnB>
                      <a:noFill/>
                    </a:lnB>
                  </a:tcPr>
                </a:tc>
                <a:tc gridSpan="2">
                  <a:txBody>
                    <a:bodyPr/>
                    <a:lstStyle/>
                    <a:p>
                      <a:pPr algn="ctr">
                        <a:lnSpc>
                          <a:spcPct val="115000"/>
                        </a:lnSpc>
                        <a:spcAft>
                          <a:spcPts val="1200"/>
                        </a:spcAft>
                      </a:pPr>
                      <a:r>
                        <a:rPr lang="en-CA" sz="1000">
                          <a:solidFill>
                            <a:srgbClr val="000000"/>
                          </a:solidFill>
                          <a:latin typeface="Calibri"/>
                          <a:ea typeface="Calibri"/>
                          <a:cs typeface="Times New Roman"/>
                        </a:rPr>
                        <a:t>-0.01</a:t>
                      </a:r>
                      <a:endParaRPr lang="en-US" sz="1000">
                        <a:latin typeface="Calibri"/>
                        <a:ea typeface="Calibri"/>
                        <a:cs typeface="Times New Roman"/>
                      </a:endParaRPr>
                    </a:p>
                  </a:txBody>
                  <a:tcPr marL="44312" marR="44312" marT="0" marB="0" anchor="ctr">
                    <a:lnL>
                      <a:noFill/>
                    </a:lnL>
                    <a:lnR w="12700" cap="flat" cmpd="sng" algn="ctr">
                      <a:solidFill>
                        <a:srgbClr val="4F81BD"/>
                      </a:solidFill>
                      <a:prstDash val="solid"/>
                      <a:round/>
                      <a:headEnd type="none" w="med" len="med"/>
                      <a:tailEnd type="none" w="med" len="med"/>
                    </a:lnR>
                    <a:lnT>
                      <a:noFill/>
                    </a:lnT>
                    <a:lnB>
                      <a:noFill/>
                    </a:lnB>
                  </a:tcPr>
                </a:tc>
                <a:tc hMerge="1">
                  <a:txBody>
                    <a:bodyPr/>
                    <a:lstStyle/>
                    <a:p>
                      <a:endParaRPr lang="en-US"/>
                    </a:p>
                  </a:txBody>
                  <a:tcPr/>
                </a:tc>
              </a:tr>
              <a:tr h="161816">
                <a:tc>
                  <a:txBody>
                    <a:bodyPr/>
                    <a:lstStyle/>
                    <a:p>
                      <a:pPr>
                        <a:lnSpc>
                          <a:spcPct val="115000"/>
                        </a:lnSpc>
                        <a:spcAft>
                          <a:spcPts val="1200"/>
                        </a:spcAft>
                      </a:pPr>
                      <a:r>
                        <a:rPr lang="en-CA" sz="1000">
                          <a:solidFill>
                            <a:srgbClr val="000000"/>
                          </a:solidFill>
                          <a:latin typeface="Calibri"/>
                          <a:ea typeface="Calibri"/>
                          <a:cs typeface="Times New Roman"/>
                        </a:rPr>
                        <a:t>  Multifactor productivity</a:t>
                      </a:r>
                      <a:endParaRPr lang="en-US" sz="1000">
                        <a:latin typeface="Calibri"/>
                        <a:ea typeface="Calibri"/>
                        <a:cs typeface="Times New Roman"/>
                      </a:endParaRPr>
                    </a:p>
                  </a:txBody>
                  <a:tcPr marL="44312" marR="44312" marT="0" marB="0">
                    <a:lnL>
                      <a:noFill/>
                    </a:lnL>
                    <a:lnR w="12700" cap="flat" cmpd="sng" algn="ctr">
                      <a:solidFill>
                        <a:srgbClr val="4F81BD"/>
                      </a:solidFill>
                      <a:prstDash val="solid"/>
                      <a:round/>
                      <a:headEnd type="none" w="med" len="med"/>
                      <a:tailEnd type="none" w="med" len="med"/>
                    </a:lnR>
                    <a:lnT>
                      <a:noFill/>
                    </a:lnT>
                    <a:lnB w="12700" cap="flat" cmpd="sng" algn="ctr">
                      <a:solidFill>
                        <a:srgbClr val="4F81BD"/>
                      </a:solidFill>
                      <a:prstDash val="solid"/>
                      <a:round/>
                      <a:headEnd type="none" w="med" len="med"/>
                      <a:tailEnd type="none" w="med" len="med"/>
                    </a:lnB>
                    <a:solidFill>
                      <a:srgbClr val="FFFFFF"/>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0.15</a:t>
                      </a:r>
                      <a:endParaRPr lang="en-US" sz="1000">
                        <a:latin typeface="Calibri"/>
                        <a:ea typeface="Calibri"/>
                        <a:cs typeface="Times New Roman"/>
                      </a:endParaRPr>
                    </a:p>
                  </a:txBody>
                  <a:tcPr marL="44312" marR="44312" marT="0" marB="0" anchor="ctr">
                    <a:lnL w="12700" cap="flat" cmpd="sng" algn="ctr">
                      <a:solidFill>
                        <a:srgbClr val="4F81BD"/>
                      </a:solidFill>
                      <a:prstDash val="solid"/>
                      <a:round/>
                      <a:headEnd type="none" w="med" len="med"/>
                      <a:tailEnd type="none" w="med" len="med"/>
                    </a:lnL>
                    <a:lnR>
                      <a:noFill/>
                    </a:lnR>
                    <a:lnT>
                      <a:noFill/>
                    </a:lnT>
                    <a:lnB w="12700" cap="flat" cmpd="sng" algn="ctr">
                      <a:solidFill>
                        <a:srgbClr val="4F81BD"/>
                      </a:solidFill>
                      <a:prstDash val="solid"/>
                      <a:round/>
                      <a:headEnd type="none" w="med" len="med"/>
                      <a:tailEnd type="none" w="med" len="med"/>
                    </a:lnB>
                    <a:solidFill>
                      <a:srgbClr val="D3DFEE"/>
                    </a:solidFill>
                  </a:tcPr>
                </a:tc>
                <a:tc>
                  <a:txBody>
                    <a:bodyPr/>
                    <a:lstStyle/>
                    <a:p>
                      <a:pPr algn="ctr">
                        <a:lnSpc>
                          <a:spcPct val="115000"/>
                        </a:lnSpc>
                        <a:spcAft>
                          <a:spcPts val="1200"/>
                        </a:spcAft>
                      </a:pPr>
                      <a:r>
                        <a:rPr lang="en-CA" sz="1000" b="1">
                          <a:solidFill>
                            <a:srgbClr val="000000"/>
                          </a:solidFill>
                          <a:latin typeface="Calibri"/>
                          <a:ea typeface="Calibri"/>
                          <a:cs typeface="Times New Roman"/>
                        </a:rPr>
                        <a:t>-0.26</a:t>
                      </a:r>
                      <a:endParaRPr lang="en-US" sz="1000" b="1">
                        <a:latin typeface="Calibri"/>
                        <a:ea typeface="Calibri"/>
                        <a:cs typeface="Times New Roman"/>
                      </a:endParaRPr>
                    </a:p>
                  </a:txBody>
                  <a:tcPr marL="44312" marR="44312" marT="0" marB="0" anchor="ctr">
                    <a:lnL>
                      <a:noFill/>
                    </a:lnL>
                    <a:lnR>
                      <a:noFill/>
                    </a:lnR>
                    <a:lnT>
                      <a:noFill/>
                    </a:lnT>
                    <a:lnB w="12700" cap="flat" cmpd="sng" algn="ctr">
                      <a:solidFill>
                        <a:srgbClr val="4F81BD"/>
                      </a:solidFill>
                      <a:prstDash val="solid"/>
                      <a:round/>
                      <a:headEnd type="none" w="med" len="med"/>
                      <a:tailEnd type="none" w="med" len="med"/>
                    </a:lnB>
                    <a:solidFill>
                      <a:srgbClr val="D3DFEE"/>
                    </a:solidFill>
                  </a:tcPr>
                </a:tc>
                <a:tc gridSpan="2">
                  <a:txBody>
                    <a:bodyPr/>
                    <a:lstStyle/>
                    <a:p>
                      <a:pPr algn="ctr">
                        <a:lnSpc>
                          <a:spcPct val="115000"/>
                        </a:lnSpc>
                        <a:spcAft>
                          <a:spcPts val="1200"/>
                        </a:spcAft>
                      </a:pPr>
                      <a:r>
                        <a:rPr lang="en-CA" sz="1000" b="1" dirty="0">
                          <a:solidFill>
                            <a:srgbClr val="000000"/>
                          </a:solidFill>
                          <a:latin typeface="Calibri"/>
                          <a:ea typeface="Calibri"/>
                          <a:cs typeface="Times New Roman"/>
                        </a:rPr>
                        <a:t>-0.41</a:t>
                      </a:r>
                      <a:endParaRPr lang="en-US" sz="1000" b="1" dirty="0">
                        <a:latin typeface="Calibri"/>
                        <a:ea typeface="Calibri"/>
                        <a:cs typeface="Times New Roman"/>
                      </a:endParaRPr>
                    </a:p>
                  </a:txBody>
                  <a:tcPr marL="44312" marR="44312" marT="0" marB="0" anchor="ctr">
                    <a:lnL>
                      <a:noFill/>
                    </a:lnL>
                    <a:lnR w="12700" cap="flat" cmpd="sng" algn="ctr">
                      <a:solidFill>
                        <a:srgbClr val="4F81BD"/>
                      </a:solidFill>
                      <a:prstDash val="solid"/>
                      <a:round/>
                      <a:headEnd type="none" w="med" len="med"/>
                      <a:tailEnd type="none" w="med" len="med"/>
                    </a:lnR>
                    <a:lnT>
                      <a:noFill/>
                    </a:lnT>
                    <a:lnB w="12700" cap="flat" cmpd="sng" algn="ctr">
                      <a:solidFill>
                        <a:srgbClr val="4F81BD"/>
                      </a:solidFill>
                      <a:prstDash val="solid"/>
                      <a:round/>
                      <a:headEnd type="none" w="med" len="med"/>
                      <a:tailEnd type="none" w="med" len="med"/>
                    </a:lnB>
                    <a:solidFill>
                      <a:srgbClr val="D3DFEE"/>
                    </a:solidFill>
                  </a:tcPr>
                </a:tc>
                <a:tc hMerge="1">
                  <a:txBody>
                    <a:bodyPr/>
                    <a:lstStyle/>
                    <a:p>
                      <a:endParaRPr lang="en-US"/>
                    </a:p>
                  </a:txBody>
                  <a:tcPr/>
                </a:tc>
              </a:tr>
              <a:tr h="157256">
                <a:tc gridSpan="5">
                  <a:txBody>
                    <a:bodyPr/>
                    <a:lstStyle/>
                    <a:p>
                      <a:pPr algn="ctr">
                        <a:lnSpc>
                          <a:spcPct val="115000"/>
                        </a:lnSpc>
                        <a:spcAft>
                          <a:spcPts val="1200"/>
                        </a:spcAft>
                      </a:pPr>
                      <a:r>
                        <a:rPr lang="en-CA" sz="1000" b="1">
                          <a:solidFill>
                            <a:srgbClr val="000000"/>
                          </a:solidFill>
                          <a:latin typeface="Calibri"/>
                          <a:ea typeface="Calibri"/>
                          <a:cs typeface="Times New Roman"/>
                        </a:rPr>
                        <a:t>Average Annual Percent Contributions to Labour Productivity Growth</a:t>
                      </a:r>
                      <a:endParaRPr lang="en-US" sz="1000">
                        <a:latin typeface="Calibri"/>
                        <a:ea typeface="Calibri"/>
                        <a:cs typeface="Times New Roman"/>
                      </a:endParaRPr>
                    </a:p>
                  </a:txBody>
                  <a:tcPr marL="44312" marR="4431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1816">
                <a:tc>
                  <a:txBody>
                    <a:bodyPr/>
                    <a:lstStyle/>
                    <a:p>
                      <a:pPr>
                        <a:lnSpc>
                          <a:spcPct val="115000"/>
                        </a:lnSpc>
                        <a:spcAft>
                          <a:spcPts val="1200"/>
                        </a:spcAft>
                      </a:pPr>
                      <a:r>
                        <a:rPr lang="en-CA" sz="1000">
                          <a:solidFill>
                            <a:srgbClr val="000000"/>
                          </a:solidFill>
                          <a:latin typeface="Calibri"/>
                          <a:ea typeface="Calibri"/>
                          <a:cs typeface="Times New Roman"/>
                        </a:rPr>
                        <a:t>Labour productivity </a:t>
                      </a:r>
                      <a:endParaRPr lang="en-US" sz="1000">
                        <a:latin typeface="Calibri"/>
                        <a:ea typeface="Calibri"/>
                        <a:cs typeface="Times New Roman"/>
                      </a:endParaRPr>
                    </a:p>
                  </a:txBody>
                  <a:tcPr marL="44312" marR="44312"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FFFFFF"/>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100.0</a:t>
                      </a:r>
                      <a:endParaRPr lang="en-US" sz="1000">
                        <a:latin typeface="Calibri"/>
                        <a:ea typeface="Calibri"/>
                        <a:cs typeface="Times New Roman"/>
                      </a:endParaRPr>
                    </a:p>
                  </a:txBody>
                  <a:tcPr marL="44312" marR="44312" marT="0" marB="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100.0</a:t>
                      </a:r>
                      <a:endParaRPr lang="en-US" sz="1000">
                        <a:latin typeface="Calibri"/>
                        <a:ea typeface="Calibri"/>
                        <a:cs typeface="Times New Roman"/>
                      </a:endParaRPr>
                    </a:p>
                  </a:txBody>
                  <a:tcPr marL="44312" marR="44312" marT="0"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tc gridSpan="2">
                  <a:txBody>
                    <a:bodyPr/>
                    <a:lstStyle/>
                    <a:p>
                      <a:pPr algn="ctr">
                        <a:lnSpc>
                          <a:spcPct val="115000"/>
                        </a:lnSpc>
                        <a:spcAft>
                          <a:spcPts val="1200"/>
                        </a:spcAft>
                      </a:pPr>
                      <a:r>
                        <a:rPr lang="en-CA" sz="1000">
                          <a:solidFill>
                            <a:srgbClr val="000000"/>
                          </a:solidFill>
                          <a:latin typeface="Calibri"/>
                          <a:ea typeface="Calibri"/>
                          <a:cs typeface="Times New Roman"/>
                        </a:rPr>
                        <a:t>100.0</a:t>
                      </a:r>
                      <a:endParaRPr lang="en-US" sz="1000">
                        <a:latin typeface="Calibri"/>
                        <a:ea typeface="Calibri"/>
                        <a:cs typeface="Times New Roman"/>
                      </a:endParaRPr>
                    </a:p>
                  </a:txBody>
                  <a:tcPr marL="44312" marR="44312" marT="0" marB="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D3DFEE"/>
                    </a:solidFill>
                  </a:tcPr>
                </a:tc>
                <a:tc hMerge="1">
                  <a:txBody>
                    <a:bodyPr/>
                    <a:lstStyle/>
                    <a:p>
                      <a:endParaRPr lang="en-US"/>
                    </a:p>
                  </a:txBody>
                  <a:tcPr/>
                </a:tc>
              </a:tr>
              <a:tr h="161816">
                <a:tc>
                  <a:txBody>
                    <a:bodyPr/>
                    <a:lstStyle/>
                    <a:p>
                      <a:pPr>
                        <a:lnSpc>
                          <a:spcPct val="115000"/>
                        </a:lnSpc>
                        <a:spcAft>
                          <a:spcPts val="1200"/>
                        </a:spcAft>
                      </a:pPr>
                      <a:r>
                        <a:rPr lang="en-CA" sz="1000">
                          <a:solidFill>
                            <a:srgbClr val="000000"/>
                          </a:solidFill>
                          <a:latin typeface="Calibri"/>
                          <a:ea typeface="Calibri"/>
                          <a:cs typeface="Times New Roman"/>
                        </a:rPr>
                        <a:t>  Labour composition</a:t>
                      </a:r>
                      <a:endParaRPr lang="en-US" sz="1000">
                        <a:latin typeface="Calibri"/>
                        <a:ea typeface="Calibri"/>
                        <a:cs typeface="Times New Roman"/>
                      </a:endParaRPr>
                    </a:p>
                  </a:txBody>
                  <a:tcPr marL="44312" marR="44312" marT="0" marB="0">
                    <a:lnL>
                      <a:noFill/>
                    </a:lnL>
                    <a:lnR w="12700" cap="flat" cmpd="sng" algn="ctr">
                      <a:solidFill>
                        <a:srgbClr val="4F81BD"/>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21.7</a:t>
                      </a:r>
                      <a:endParaRPr lang="en-US" sz="1000">
                        <a:latin typeface="Calibri"/>
                        <a:ea typeface="Calibri"/>
                        <a:cs typeface="Times New Roman"/>
                      </a:endParaRPr>
                    </a:p>
                  </a:txBody>
                  <a:tcPr marL="44312" marR="44312"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ctr">
                        <a:lnSpc>
                          <a:spcPct val="115000"/>
                        </a:lnSpc>
                        <a:spcAft>
                          <a:spcPts val="1200"/>
                        </a:spcAft>
                      </a:pPr>
                      <a:r>
                        <a:rPr lang="en-CA" sz="1000">
                          <a:solidFill>
                            <a:srgbClr val="000000"/>
                          </a:solidFill>
                          <a:latin typeface="Calibri"/>
                          <a:ea typeface="Calibri"/>
                          <a:cs typeface="Times New Roman"/>
                        </a:rPr>
                        <a:t>29.6</a:t>
                      </a:r>
                      <a:endParaRPr lang="en-US" sz="1000">
                        <a:latin typeface="Calibri"/>
                        <a:ea typeface="Calibri"/>
                        <a:cs typeface="Times New Roman"/>
                      </a:endParaRPr>
                    </a:p>
                  </a:txBody>
                  <a:tcPr marL="44312" marR="44312" marT="0" marB="0" anchor="ctr">
                    <a:lnL>
                      <a:noFill/>
                    </a:lnL>
                    <a:lnR>
                      <a:noFill/>
                    </a:lnR>
                    <a:lnT>
                      <a:noFill/>
                    </a:lnT>
                    <a:lnB>
                      <a:noFill/>
                    </a:lnB>
                  </a:tcPr>
                </a:tc>
                <a:tc gridSpan="2">
                  <a:txBody>
                    <a:bodyPr/>
                    <a:lstStyle/>
                    <a:p>
                      <a:pPr algn="ctr">
                        <a:lnSpc>
                          <a:spcPct val="115000"/>
                        </a:lnSpc>
                        <a:spcAft>
                          <a:spcPts val="1200"/>
                        </a:spcAft>
                      </a:pPr>
                      <a:r>
                        <a:rPr lang="en-CA" sz="1000">
                          <a:solidFill>
                            <a:srgbClr val="000000"/>
                          </a:solidFill>
                          <a:latin typeface="Calibri"/>
                          <a:ea typeface="Calibri"/>
                          <a:cs typeface="Times New Roman"/>
                        </a:rPr>
                        <a:t>7.8</a:t>
                      </a:r>
                      <a:endParaRPr lang="en-US" sz="1000">
                        <a:latin typeface="Calibri"/>
                        <a:ea typeface="Calibri"/>
                        <a:cs typeface="Times New Roman"/>
                      </a:endParaRPr>
                    </a:p>
                  </a:txBody>
                  <a:tcPr marL="44312" marR="44312" marT="0" marB="0" anchor="ctr">
                    <a:lnL>
                      <a:noFill/>
                    </a:lnL>
                    <a:lnR w="12700" cap="flat" cmpd="sng" algn="ctr">
                      <a:solidFill>
                        <a:srgbClr val="4F81BD"/>
                      </a:solidFill>
                      <a:prstDash val="solid"/>
                      <a:round/>
                      <a:headEnd type="none" w="med" len="med"/>
                      <a:tailEnd type="none" w="med" len="med"/>
                    </a:lnR>
                    <a:lnT>
                      <a:noFill/>
                    </a:lnT>
                    <a:lnB>
                      <a:noFill/>
                    </a:lnB>
                  </a:tcPr>
                </a:tc>
                <a:tc hMerge="1">
                  <a:txBody>
                    <a:bodyPr/>
                    <a:lstStyle/>
                    <a:p>
                      <a:endParaRPr lang="en-US"/>
                    </a:p>
                  </a:txBody>
                  <a:tcPr/>
                </a:tc>
              </a:tr>
              <a:tr h="161816">
                <a:tc>
                  <a:txBody>
                    <a:bodyPr/>
                    <a:lstStyle/>
                    <a:p>
                      <a:pPr>
                        <a:lnSpc>
                          <a:spcPct val="115000"/>
                        </a:lnSpc>
                        <a:spcAft>
                          <a:spcPts val="1200"/>
                        </a:spcAft>
                      </a:pPr>
                      <a:r>
                        <a:rPr lang="en-CA" sz="1000">
                          <a:solidFill>
                            <a:srgbClr val="000000"/>
                          </a:solidFill>
                          <a:latin typeface="Calibri"/>
                          <a:ea typeface="Calibri"/>
                          <a:cs typeface="Times New Roman"/>
                        </a:rPr>
                        <a:t>  Capital services intensity</a:t>
                      </a:r>
                      <a:endParaRPr lang="en-US" sz="1000">
                        <a:latin typeface="Calibri"/>
                        <a:ea typeface="Calibri"/>
                        <a:cs typeface="Times New Roman"/>
                      </a:endParaRPr>
                    </a:p>
                  </a:txBody>
                  <a:tcPr marL="44312" marR="44312" marT="0" marB="0">
                    <a:lnL>
                      <a:noFill/>
                    </a:lnL>
                    <a:lnR w="12700" cap="flat" cmpd="sng" algn="ctr">
                      <a:solidFill>
                        <a:srgbClr val="4F81BD"/>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68.9</a:t>
                      </a:r>
                      <a:endParaRPr lang="en-US" sz="1000">
                        <a:latin typeface="Calibri"/>
                        <a:ea typeface="Calibri"/>
                        <a:cs typeface="Times New Roman"/>
                      </a:endParaRPr>
                    </a:p>
                  </a:txBody>
                  <a:tcPr marL="44312" marR="44312" marT="0" marB="0" anchor="ctr">
                    <a:lnL w="12700" cap="flat" cmpd="sng" algn="ctr">
                      <a:solidFill>
                        <a:srgbClr val="4F81BD"/>
                      </a:solidFill>
                      <a:prstDash val="solid"/>
                      <a:round/>
                      <a:headEnd type="none" w="med" len="med"/>
                      <a:tailEnd type="none" w="med" len="med"/>
                    </a:lnL>
                    <a:lnR>
                      <a:noFill/>
                    </a:lnR>
                    <a:lnT>
                      <a:noFill/>
                    </a:lnT>
                    <a:lnB>
                      <a:noFill/>
                    </a:lnB>
                    <a:solidFill>
                      <a:srgbClr val="D3DFEE"/>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95.2</a:t>
                      </a:r>
                      <a:endParaRPr lang="en-US" sz="1000">
                        <a:latin typeface="Calibri"/>
                        <a:ea typeface="Calibri"/>
                        <a:cs typeface="Times New Roman"/>
                      </a:endParaRPr>
                    </a:p>
                  </a:txBody>
                  <a:tcPr marL="44312" marR="44312" marT="0" marB="0" anchor="ctr">
                    <a:lnL>
                      <a:noFill/>
                    </a:lnL>
                    <a:lnR>
                      <a:noFill/>
                    </a:lnR>
                    <a:lnT>
                      <a:noFill/>
                    </a:lnT>
                    <a:lnB>
                      <a:noFill/>
                    </a:lnB>
                    <a:solidFill>
                      <a:srgbClr val="D3DFEE"/>
                    </a:solidFill>
                  </a:tcPr>
                </a:tc>
                <a:tc gridSpan="2">
                  <a:txBody>
                    <a:bodyPr/>
                    <a:lstStyle/>
                    <a:p>
                      <a:pPr algn="ctr">
                        <a:lnSpc>
                          <a:spcPct val="115000"/>
                        </a:lnSpc>
                        <a:spcAft>
                          <a:spcPts val="1200"/>
                        </a:spcAft>
                      </a:pPr>
                      <a:r>
                        <a:rPr lang="en-CA" sz="1000" b="1" dirty="0">
                          <a:solidFill>
                            <a:srgbClr val="000000"/>
                          </a:solidFill>
                          <a:latin typeface="Calibri"/>
                          <a:ea typeface="Calibri"/>
                          <a:cs typeface="Times New Roman"/>
                        </a:rPr>
                        <a:t>22.8</a:t>
                      </a:r>
                      <a:endParaRPr lang="en-US" sz="1000" b="1" dirty="0">
                        <a:latin typeface="Calibri"/>
                        <a:ea typeface="Calibri"/>
                        <a:cs typeface="Times New Roman"/>
                      </a:endParaRPr>
                    </a:p>
                  </a:txBody>
                  <a:tcPr marL="44312" marR="44312" marT="0" marB="0" anchor="ctr">
                    <a:lnL>
                      <a:noFill/>
                    </a:lnL>
                    <a:lnR w="12700" cap="flat" cmpd="sng" algn="ctr">
                      <a:solidFill>
                        <a:srgbClr val="4F81BD"/>
                      </a:solidFill>
                      <a:prstDash val="solid"/>
                      <a:round/>
                      <a:headEnd type="none" w="med" len="med"/>
                      <a:tailEnd type="none" w="med" len="med"/>
                    </a:lnR>
                    <a:lnT>
                      <a:noFill/>
                    </a:lnT>
                    <a:lnB>
                      <a:noFill/>
                    </a:lnB>
                    <a:solidFill>
                      <a:srgbClr val="D3DFEE"/>
                    </a:solidFill>
                  </a:tcPr>
                </a:tc>
                <a:tc hMerge="1">
                  <a:txBody>
                    <a:bodyPr/>
                    <a:lstStyle/>
                    <a:p>
                      <a:endParaRPr lang="en-US"/>
                    </a:p>
                  </a:txBody>
                  <a:tcPr/>
                </a:tc>
              </a:tr>
              <a:tr h="161816">
                <a:tc>
                  <a:txBody>
                    <a:bodyPr/>
                    <a:lstStyle/>
                    <a:p>
                      <a:pPr>
                        <a:lnSpc>
                          <a:spcPct val="115000"/>
                        </a:lnSpc>
                        <a:spcAft>
                          <a:spcPts val="1200"/>
                        </a:spcAft>
                      </a:pPr>
                      <a:r>
                        <a:rPr lang="en-CA" sz="1000">
                          <a:solidFill>
                            <a:srgbClr val="000000"/>
                          </a:solidFill>
                          <a:latin typeface="Calibri"/>
                          <a:ea typeface="Calibri"/>
                          <a:cs typeface="Times New Roman"/>
                        </a:rPr>
                        <a:t>     Capital stock intensity</a:t>
                      </a:r>
                      <a:endParaRPr lang="en-US" sz="1000">
                        <a:latin typeface="Calibri"/>
                        <a:ea typeface="Calibri"/>
                        <a:cs typeface="Times New Roman"/>
                      </a:endParaRPr>
                    </a:p>
                  </a:txBody>
                  <a:tcPr marL="44312" marR="44312" marT="0" marB="0">
                    <a:lnL>
                      <a:noFill/>
                    </a:lnL>
                    <a:lnR w="12700" cap="flat" cmpd="sng" algn="ctr">
                      <a:solidFill>
                        <a:srgbClr val="4F81BD"/>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42.2</a:t>
                      </a:r>
                      <a:endParaRPr lang="en-US" sz="1000">
                        <a:latin typeface="Calibri"/>
                        <a:ea typeface="Calibri"/>
                        <a:cs typeface="Times New Roman"/>
                      </a:endParaRPr>
                    </a:p>
                  </a:txBody>
                  <a:tcPr marL="44312" marR="44312"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ctr">
                        <a:lnSpc>
                          <a:spcPct val="115000"/>
                        </a:lnSpc>
                        <a:spcAft>
                          <a:spcPts val="1200"/>
                        </a:spcAft>
                      </a:pPr>
                      <a:r>
                        <a:rPr lang="en-CA" sz="1000">
                          <a:solidFill>
                            <a:srgbClr val="000000"/>
                          </a:solidFill>
                          <a:latin typeface="Calibri"/>
                          <a:ea typeface="Calibri"/>
                          <a:cs typeface="Times New Roman"/>
                        </a:rPr>
                        <a:t>64.3</a:t>
                      </a:r>
                      <a:endParaRPr lang="en-US" sz="1000">
                        <a:latin typeface="Calibri"/>
                        <a:ea typeface="Calibri"/>
                        <a:cs typeface="Times New Roman"/>
                      </a:endParaRPr>
                    </a:p>
                  </a:txBody>
                  <a:tcPr marL="44312" marR="44312" marT="0" marB="0" anchor="ctr">
                    <a:lnL>
                      <a:noFill/>
                    </a:lnL>
                    <a:lnR>
                      <a:noFill/>
                    </a:lnR>
                    <a:lnT>
                      <a:noFill/>
                    </a:lnT>
                    <a:lnB>
                      <a:noFill/>
                    </a:lnB>
                  </a:tcPr>
                </a:tc>
                <a:tc gridSpan="2">
                  <a:txBody>
                    <a:bodyPr/>
                    <a:lstStyle/>
                    <a:p>
                      <a:pPr algn="ctr">
                        <a:lnSpc>
                          <a:spcPct val="115000"/>
                        </a:lnSpc>
                        <a:spcAft>
                          <a:spcPts val="1200"/>
                        </a:spcAft>
                      </a:pPr>
                      <a:r>
                        <a:rPr lang="en-CA" sz="1000">
                          <a:solidFill>
                            <a:srgbClr val="000000"/>
                          </a:solidFill>
                          <a:latin typeface="Calibri"/>
                          <a:ea typeface="Calibri"/>
                          <a:cs typeface="Times New Roman"/>
                        </a:rPr>
                        <a:t>3.5</a:t>
                      </a:r>
                      <a:endParaRPr lang="en-US" sz="1000">
                        <a:latin typeface="Calibri"/>
                        <a:ea typeface="Calibri"/>
                        <a:cs typeface="Times New Roman"/>
                      </a:endParaRPr>
                    </a:p>
                  </a:txBody>
                  <a:tcPr marL="44312" marR="44312" marT="0" marB="0" anchor="ctr">
                    <a:lnL>
                      <a:noFill/>
                    </a:lnL>
                    <a:lnR w="12700" cap="flat" cmpd="sng" algn="ctr">
                      <a:solidFill>
                        <a:srgbClr val="4F81BD"/>
                      </a:solidFill>
                      <a:prstDash val="solid"/>
                      <a:round/>
                      <a:headEnd type="none" w="med" len="med"/>
                      <a:tailEnd type="none" w="med" len="med"/>
                    </a:lnR>
                    <a:lnT>
                      <a:noFill/>
                    </a:lnT>
                    <a:lnB>
                      <a:noFill/>
                    </a:lnB>
                  </a:tcPr>
                </a:tc>
                <a:tc hMerge="1">
                  <a:txBody>
                    <a:bodyPr/>
                    <a:lstStyle/>
                    <a:p>
                      <a:endParaRPr lang="en-US"/>
                    </a:p>
                  </a:txBody>
                  <a:tcPr/>
                </a:tc>
              </a:tr>
              <a:tr h="161816">
                <a:tc>
                  <a:txBody>
                    <a:bodyPr/>
                    <a:lstStyle/>
                    <a:p>
                      <a:pPr>
                        <a:lnSpc>
                          <a:spcPct val="115000"/>
                        </a:lnSpc>
                        <a:spcAft>
                          <a:spcPts val="1200"/>
                        </a:spcAft>
                      </a:pPr>
                      <a:r>
                        <a:rPr lang="en-CA" sz="1000">
                          <a:solidFill>
                            <a:srgbClr val="000000"/>
                          </a:solidFill>
                          <a:latin typeface="Calibri"/>
                          <a:ea typeface="Calibri"/>
                          <a:cs typeface="Times New Roman"/>
                        </a:rPr>
                        <a:t>     Capital composition intensity</a:t>
                      </a:r>
                      <a:endParaRPr lang="en-US" sz="1000">
                        <a:latin typeface="Calibri"/>
                        <a:ea typeface="Calibri"/>
                        <a:cs typeface="Times New Roman"/>
                      </a:endParaRPr>
                    </a:p>
                  </a:txBody>
                  <a:tcPr marL="44312" marR="44312" marT="0" marB="0">
                    <a:lnL>
                      <a:noFill/>
                    </a:lnL>
                    <a:lnR w="12700" cap="flat" cmpd="sng" algn="ctr">
                      <a:solidFill>
                        <a:srgbClr val="4F81BD"/>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25.9</a:t>
                      </a:r>
                      <a:endParaRPr lang="en-US" sz="1000">
                        <a:latin typeface="Calibri"/>
                        <a:ea typeface="Calibri"/>
                        <a:cs typeface="Times New Roman"/>
                      </a:endParaRPr>
                    </a:p>
                  </a:txBody>
                  <a:tcPr marL="44312" marR="44312" marT="0" marB="0" anchor="ctr">
                    <a:lnL w="12700" cap="flat" cmpd="sng" algn="ctr">
                      <a:solidFill>
                        <a:srgbClr val="4F81BD"/>
                      </a:solidFill>
                      <a:prstDash val="solid"/>
                      <a:round/>
                      <a:headEnd type="none" w="med" len="med"/>
                      <a:tailEnd type="none" w="med" len="med"/>
                    </a:lnL>
                    <a:lnR>
                      <a:noFill/>
                    </a:lnR>
                    <a:lnT>
                      <a:noFill/>
                    </a:lnT>
                    <a:lnB>
                      <a:noFill/>
                    </a:lnB>
                    <a:solidFill>
                      <a:srgbClr val="D3DFEE"/>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30.3</a:t>
                      </a:r>
                      <a:endParaRPr lang="en-US" sz="1000">
                        <a:latin typeface="Calibri"/>
                        <a:ea typeface="Calibri"/>
                        <a:cs typeface="Times New Roman"/>
                      </a:endParaRPr>
                    </a:p>
                  </a:txBody>
                  <a:tcPr marL="44312" marR="44312" marT="0" marB="0" anchor="ctr">
                    <a:lnL>
                      <a:noFill/>
                    </a:lnL>
                    <a:lnR>
                      <a:noFill/>
                    </a:lnR>
                    <a:lnT>
                      <a:noFill/>
                    </a:lnT>
                    <a:lnB>
                      <a:noFill/>
                    </a:lnB>
                    <a:solidFill>
                      <a:srgbClr val="D3DFEE"/>
                    </a:solidFill>
                  </a:tcPr>
                </a:tc>
                <a:tc gridSpan="2">
                  <a:txBody>
                    <a:bodyPr/>
                    <a:lstStyle/>
                    <a:p>
                      <a:pPr algn="ctr">
                        <a:lnSpc>
                          <a:spcPct val="115000"/>
                        </a:lnSpc>
                        <a:spcAft>
                          <a:spcPts val="1200"/>
                        </a:spcAft>
                      </a:pPr>
                      <a:r>
                        <a:rPr lang="en-CA" sz="1000">
                          <a:solidFill>
                            <a:srgbClr val="000000"/>
                          </a:solidFill>
                          <a:latin typeface="Calibri"/>
                          <a:ea typeface="Calibri"/>
                          <a:cs typeface="Times New Roman"/>
                        </a:rPr>
                        <a:t>18.2</a:t>
                      </a:r>
                      <a:endParaRPr lang="en-US" sz="1000">
                        <a:latin typeface="Calibri"/>
                        <a:ea typeface="Calibri"/>
                        <a:cs typeface="Times New Roman"/>
                      </a:endParaRPr>
                    </a:p>
                  </a:txBody>
                  <a:tcPr marL="44312" marR="44312" marT="0" marB="0" anchor="ctr">
                    <a:lnL>
                      <a:noFill/>
                    </a:lnL>
                    <a:lnR w="12700" cap="flat" cmpd="sng" algn="ctr">
                      <a:solidFill>
                        <a:srgbClr val="4F81BD"/>
                      </a:solidFill>
                      <a:prstDash val="solid"/>
                      <a:round/>
                      <a:headEnd type="none" w="med" len="med"/>
                      <a:tailEnd type="none" w="med" len="med"/>
                    </a:lnR>
                    <a:lnT>
                      <a:noFill/>
                    </a:lnT>
                    <a:lnB>
                      <a:noFill/>
                    </a:lnB>
                    <a:solidFill>
                      <a:srgbClr val="D3DFEE"/>
                    </a:solidFill>
                  </a:tcPr>
                </a:tc>
                <a:tc hMerge="1">
                  <a:txBody>
                    <a:bodyPr/>
                    <a:lstStyle/>
                    <a:p>
                      <a:endParaRPr lang="en-US"/>
                    </a:p>
                  </a:txBody>
                  <a:tcPr/>
                </a:tc>
              </a:tr>
              <a:tr h="161816">
                <a:tc>
                  <a:txBody>
                    <a:bodyPr/>
                    <a:lstStyle/>
                    <a:p>
                      <a:pPr>
                        <a:lnSpc>
                          <a:spcPct val="115000"/>
                        </a:lnSpc>
                        <a:spcAft>
                          <a:spcPts val="1200"/>
                        </a:spcAft>
                      </a:pPr>
                      <a:r>
                        <a:rPr lang="en-CA" sz="1000">
                          <a:solidFill>
                            <a:srgbClr val="000000"/>
                          </a:solidFill>
                          <a:latin typeface="Calibri"/>
                          <a:ea typeface="Calibri"/>
                          <a:cs typeface="Times New Roman"/>
                        </a:rPr>
                        <a:t>     ICT cap. serv. Intensity</a:t>
                      </a:r>
                      <a:endParaRPr lang="en-US" sz="1000">
                        <a:latin typeface="Calibri"/>
                        <a:ea typeface="Calibri"/>
                        <a:cs typeface="Times New Roman"/>
                      </a:endParaRPr>
                    </a:p>
                  </a:txBody>
                  <a:tcPr marL="44312" marR="44312" marT="0" marB="0">
                    <a:lnL>
                      <a:noFill/>
                    </a:lnL>
                    <a:lnR w="12700" cap="flat" cmpd="sng" algn="ctr">
                      <a:solidFill>
                        <a:srgbClr val="4F81BD"/>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27.8</a:t>
                      </a:r>
                      <a:endParaRPr lang="en-US" sz="1000">
                        <a:latin typeface="Calibri"/>
                        <a:ea typeface="Calibri"/>
                        <a:cs typeface="Times New Roman"/>
                      </a:endParaRPr>
                    </a:p>
                  </a:txBody>
                  <a:tcPr marL="44312" marR="44312"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ctr">
                        <a:lnSpc>
                          <a:spcPct val="115000"/>
                        </a:lnSpc>
                        <a:spcAft>
                          <a:spcPts val="1200"/>
                        </a:spcAft>
                      </a:pPr>
                      <a:r>
                        <a:rPr lang="en-CA" sz="1000">
                          <a:solidFill>
                            <a:srgbClr val="000000"/>
                          </a:solidFill>
                          <a:latin typeface="Calibri"/>
                          <a:ea typeface="Calibri"/>
                          <a:cs typeface="Times New Roman"/>
                        </a:rPr>
                        <a:t>31.7</a:t>
                      </a:r>
                      <a:endParaRPr lang="en-US" sz="1000">
                        <a:latin typeface="Calibri"/>
                        <a:ea typeface="Calibri"/>
                        <a:cs typeface="Times New Roman"/>
                      </a:endParaRPr>
                    </a:p>
                  </a:txBody>
                  <a:tcPr marL="44312" marR="44312" marT="0" marB="0" anchor="ctr">
                    <a:lnL>
                      <a:noFill/>
                    </a:lnL>
                    <a:lnR>
                      <a:noFill/>
                    </a:lnR>
                    <a:lnT>
                      <a:noFill/>
                    </a:lnT>
                    <a:lnB>
                      <a:noFill/>
                    </a:lnB>
                  </a:tcPr>
                </a:tc>
                <a:tc gridSpan="2">
                  <a:txBody>
                    <a:bodyPr/>
                    <a:lstStyle/>
                    <a:p>
                      <a:pPr algn="ctr">
                        <a:lnSpc>
                          <a:spcPct val="115000"/>
                        </a:lnSpc>
                        <a:spcAft>
                          <a:spcPts val="1200"/>
                        </a:spcAft>
                      </a:pPr>
                      <a:r>
                        <a:rPr lang="en-CA" sz="1000">
                          <a:solidFill>
                            <a:srgbClr val="000000"/>
                          </a:solidFill>
                          <a:latin typeface="Calibri"/>
                          <a:ea typeface="Calibri"/>
                          <a:cs typeface="Times New Roman"/>
                        </a:rPr>
                        <a:t>20.9</a:t>
                      </a:r>
                      <a:endParaRPr lang="en-US" sz="1000">
                        <a:latin typeface="Calibri"/>
                        <a:ea typeface="Calibri"/>
                        <a:cs typeface="Times New Roman"/>
                      </a:endParaRPr>
                    </a:p>
                  </a:txBody>
                  <a:tcPr marL="44312" marR="44312" marT="0" marB="0" anchor="ctr">
                    <a:lnL>
                      <a:noFill/>
                    </a:lnL>
                    <a:lnR w="12700" cap="flat" cmpd="sng" algn="ctr">
                      <a:solidFill>
                        <a:srgbClr val="4F81BD"/>
                      </a:solidFill>
                      <a:prstDash val="solid"/>
                      <a:round/>
                      <a:headEnd type="none" w="med" len="med"/>
                      <a:tailEnd type="none" w="med" len="med"/>
                    </a:lnR>
                    <a:lnT>
                      <a:noFill/>
                    </a:lnT>
                    <a:lnB>
                      <a:noFill/>
                    </a:lnB>
                  </a:tcPr>
                </a:tc>
                <a:tc hMerge="1">
                  <a:txBody>
                    <a:bodyPr/>
                    <a:lstStyle/>
                    <a:p>
                      <a:endParaRPr lang="en-US"/>
                    </a:p>
                  </a:txBody>
                  <a:tcPr/>
                </a:tc>
              </a:tr>
              <a:tr h="161816">
                <a:tc>
                  <a:txBody>
                    <a:bodyPr/>
                    <a:lstStyle/>
                    <a:p>
                      <a:pPr>
                        <a:lnSpc>
                          <a:spcPct val="115000"/>
                        </a:lnSpc>
                        <a:spcAft>
                          <a:spcPts val="1200"/>
                        </a:spcAft>
                      </a:pPr>
                      <a:r>
                        <a:rPr lang="en-CA" sz="1000">
                          <a:solidFill>
                            <a:srgbClr val="000000"/>
                          </a:solidFill>
                          <a:latin typeface="Calibri"/>
                          <a:ea typeface="Calibri"/>
                          <a:cs typeface="Times New Roman"/>
                        </a:rPr>
                        <a:t>     Non-ICT cap. serv. Intensity</a:t>
                      </a:r>
                      <a:endParaRPr lang="en-US" sz="1000">
                        <a:latin typeface="Calibri"/>
                        <a:ea typeface="Calibri"/>
                        <a:cs typeface="Times New Roman"/>
                      </a:endParaRPr>
                    </a:p>
                  </a:txBody>
                  <a:tcPr marL="44312" marR="44312" marT="0" marB="0">
                    <a:lnL>
                      <a:noFill/>
                    </a:lnL>
                    <a:lnR w="12700" cap="flat" cmpd="sng" algn="ctr">
                      <a:solidFill>
                        <a:srgbClr val="4F81BD"/>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40.5</a:t>
                      </a:r>
                      <a:endParaRPr lang="en-US" sz="1000">
                        <a:latin typeface="Calibri"/>
                        <a:ea typeface="Calibri"/>
                        <a:cs typeface="Times New Roman"/>
                      </a:endParaRPr>
                    </a:p>
                  </a:txBody>
                  <a:tcPr marL="44312" marR="44312" marT="0" marB="0" anchor="ctr">
                    <a:lnL w="12700" cap="flat" cmpd="sng" algn="ctr">
                      <a:solidFill>
                        <a:srgbClr val="4F81BD"/>
                      </a:solidFill>
                      <a:prstDash val="solid"/>
                      <a:round/>
                      <a:headEnd type="none" w="med" len="med"/>
                      <a:tailEnd type="none" w="med" len="med"/>
                    </a:lnL>
                    <a:lnR>
                      <a:noFill/>
                    </a:lnR>
                    <a:lnT>
                      <a:noFill/>
                    </a:lnT>
                    <a:lnB>
                      <a:noFill/>
                    </a:lnB>
                    <a:solidFill>
                      <a:srgbClr val="D3DFEE"/>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62.5</a:t>
                      </a:r>
                      <a:endParaRPr lang="en-US" sz="1000">
                        <a:latin typeface="Calibri"/>
                        <a:ea typeface="Calibri"/>
                        <a:cs typeface="Times New Roman"/>
                      </a:endParaRPr>
                    </a:p>
                  </a:txBody>
                  <a:tcPr marL="44312" marR="44312" marT="0" marB="0" anchor="ctr">
                    <a:lnL>
                      <a:noFill/>
                    </a:lnL>
                    <a:lnR>
                      <a:noFill/>
                    </a:lnR>
                    <a:lnT>
                      <a:noFill/>
                    </a:lnT>
                    <a:lnB>
                      <a:noFill/>
                    </a:lnB>
                    <a:solidFill>
                      <a:srgbClr val="D3DFEE"/>
                    </a:solidFill>
                  </a:tcPr>
                </a:tc>
                <a:tc gridSpan="2">
                  <a:txBody>
                    <a:bodyPr/>
                    <a:lstStyle/>
                    <a:p>
                      <a:pPr algn="ctr">
                        <a:lnSpc>
                          <a:spcPct val="115000"/>
                        </a:lnSpc>
                        <a:spcAft>
                          <a:spcPts val="1200"/>
                        </a:spcAft>
                      </a:pPr>
                      <a:r>
                        <a:rPr lang="en-CA" sz="1000">
                          <a:solidFill>
                            <a:srgbClr val="000000"/>
                          </a:solidFill>
                          <a:latin typeface="Calibri"/>
                          <a:ea typeface="Calibri"/>
                          <a:cs typeface="Times New Roman"/>
                        </a:rPr>
                        <a:t>1.8</a:t>
                      </a:r>
                      <a:endParaRPr lang="en-US" sz="1000">
                        <a:latin typeface="Calibri"/>
                        <a:ea typeface="Calibri"/>
                        <a:cs typeface="Times New Roman"/>
                      </a:endParaRPr>
                    </a:p>
                  </a:txBody>
                  <a:tcPr marL="44312" marR="44312" marT="0" marB="0" anchor="ctr">
                    <a:lnL>
                      <a:noFill/>
                    </a:lnL>
                    <a:lnR w="12700" cap="flat" cmpd="sng" algn="ctr">
                      <a:solidFill>
                        <a:srgbClr val="4F81BD"/>
                      </a:solidFill>
                      <a:prstDash val="solid"/>
                      <a:round/>
                      <a:headEnd type="none" w="med" len="med"/>
                      <a:tailEnd type="none" w="med" len="med"/>
                    </a:lnR>
                    <a:lnT>
                      <a:noFill/>
                    </a:lnT>
                    <a:lnB>
                      <a:noFill/>
                    </a:lnB>
                    <a:solidFill>
                      <a:srgbClr val="D3DFEE"/>
                    </a:solidFill>
                  </a:tcPr>
                </a:tc>
                <a:tc hMerge="1">
                  <a:txBody>
                    <a:bodyPr/>
                    <a:lstStyle/>
                    <a:p>
                      <a:endParaRPr lang="en-US"/>
                    </a:p>
                  </a:txBody>
                  <a:tcPr/>
                </a:tc>
              </a:tr>
              <a:tr h="161816">
                <a:tc>
                  <a:txBody>
                    <a:bodyPr/>
                    <a:lstStyle/>
                    <a:p>
                      <a:pPr>
                        <a:lnSpc>
                          <a:spcPct val="115000"/>
                        </a:lnSpc>
                        <a:spcAft>
                          <a:spcPts val="1200"/>
                        </a:spcAft>
                      </a:pPr>
                      <a:r>
                        <a:rPr lang="en-CA" sz="1000">
                          <a:solidFill>
                            <a:srgbClr val="000000"/>
                          </a:solidFill>
                          <a:latin typeface="Calibri"/>
                          <a:ea typeface="Calibri"/>
                          <a:cs typeface="Times New Roman"/>
                        </a:rPr>
                        <a:t>  Multifactor productivity</a:t>
                      </a:r>
                      <a:endParaRPr lang="en-US" sz="1000">
                        <a:latin typeface="Calibri"/>
                        <a:ea typeface="Calibri"/>
                        <a:cs typeface="Times New Roman"/>
                      </a:endParaRPr>
                    </a:p>
                  </a:txBody>
                  <a:tcPr marL="44312" marR="44312" marT="0" marB="0">
                    <a:lnL>
                      <a:noFill/>
                    </a:lnL>
                    <a:lnR w="12700" cap="flat" cmpd="sng" algn="ctr">
                      <a:solidFill>
                        <a:srgbClr val="4F81BD"/>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1200"/>
                        </a:spcAft>
                      </a:pPr>
                      <a:r>
                        <a:rPr lang="en-CA" sz="1000">
                          <a:solidFill>
                            <a:srgbClr val="000000"/>
                          </a:solidFill>
                          <a:latin typeface="Calibri"/>
                          <a:ea typeface="Calibri"/>
                          <a:cs typeface="Times New Roman"/>
                        </a:rPr>
                        <a:t>8.9</a:t>
                      </a:r>
                      <a:endParaRPr lang="en-US" sz="1000">
                        <a:latin typeface="Calibri"/>
                        <a:ea typeface="Calibri"/>
                        <a:cs typeface="Times New Roman"/>
                      </a:endParaRPr>
                    </a:p>
                  </a:txBody>
                  <a:tcPr marL="44312" marR="44312"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ctr">
                        <a:lnSpc>
                          <a:spcPct val="115000"/>
                        </a:lnSpc>
                        <a:spcAft>
                          <a:spcPts val="1200"/>
                        </a:spcAft>
                      </a:pPr>
                      <a:r>
                        <a:rPr lang="en-CA" sz="1000">
                          <a:solidFill>
                            <a:srgbClr val="000000"/>
                          </a:solidFill>
                          <a:latin typeface="Calibri"/>
                          <a:ea typeface="Calibri"/>
                          <a:cs typeface="Times New Roman"/>
                        </a:rPr>
                        <a:t>-24.5</a:t>
                      </a:r>
                      <a:endParaRPr lang="en-US" sz="1000">
                        <a:latin typeface="Calibri"/>
                        <a:ea typeface="Calibri"/>
                        <a:cs typeface="Times New Roman"/>
                      </a:endParaRPr>
                    </a:p>
                  </a:txBody>
                  <a:tcPr marL="44312" marR="44312" marT="0" marB="0" anchor="ctr">
                    <a:lnL>
                      <a:noFill/>
                    </a:lnL>
                    <a:lnR>
                      <a:noFill/>
                    </a:lnR>
                    <a:lnT>
                      <a:noFill/>
                    </a:lnT>
                    <a:lnB>
                      <a:noFill/>
                    </a:lnB>
                  </a:tcPr>
                </a:tc>
                <a:tc gridSpan="2">
                  <a:txBody>
                    <a:bodyPr/>
                    <a:lstStyle/>
                    <a:p>
                      <a:pPr algn="ctr">
                        <a:lnSpc>
                          <a:spcPct val="115000"/>
                        </a:lnSpc>
                        <a:spcAft>
                          <a:spcPts val="1200"/>
                        </a:spcAft>
                      </a:pPr>
                      <a:r>
                        <a:rPr lang="en-CA" sz="1000" b="1" dirty="0">
                          <a:solidFill>
                            <a:srgbClr val="000000"/>
                          </a:solidFill>
                          <a:latin typeface="Calibri"/>
                          <a:ea typeface="Calibri"/>
                          <a:cs typeface="Times New Roman"/>
                        </a:rPr>
                        <a:t>67.5</a:t>
                      </a:r>
                      <a:endParaRPr lang="en-US" sz="1000" b="1" dirty="0">
                        <a:latin typeface="Calibri"/>
                        <a:ea typeface="Calibri"/>
                        <a:cs typeface="Times New Roman"/>
                      </a:endParaRPr>
                    </a:p>
                  </a:txBody>
                  <a:tcPr marL="44312" marR="44312" marT="0" marB="0" anchor="ctr">
                    <a:lnL>
                      <a:noFill/>
                    </a:lnL>
                    <a:lnR w="12700" cap="flat" cmpd="sng" algn="ctr">
                      <a:solidFill>
                        <a:srgbClr val="4F81BD"/>
                      </a:solidFill>
                      <a:prstDash val="solid"/>
                      <a:round/>
                      <a:headEnd type="none" w="med" len="med"/>
                      <a:tailEnd type="none" w="med" len="med"/>
                    </a:lnR>
                    <a:lnT>
                      <a:noFill/>
                    </a:lnT>
                    <a:lnB>
                      <a:noFill/>
                    </a:lnB>
                  </a:tcPr>
                </a:tc>
                <a:tc hMerge="1">
                  <a:txBody>
                    <a:bodyPr/>
                    <a:lstStyle/>
                    <a:p>
                      <a:endParaRPr lang="en-US"/>
                    </a:p>
                  </a:txBody>
                  <a:tcPr/>
                </a:tc>
              </a:tr>
              <a:tr h="321921">
                <a:tc gridSpan="5">
                  <a:txBody>
                    <a:bodyPr/>
                    <a:lstStyle/>
                    <a:p>
                      <a:pPr>
                        <a:lnSpc>
                          <a:spcPct val="115000"/>
                        </a:lnSpc>
                        <a:spcAft>
                          <a:spcPts val="1200"/>
                        </a:spcAft>
                      </a:pPr>
                      <a:r>
                        <a:rPr lang="en-CA" sz="1000" dirty="0">
                          <a:solidFill>
                            <a:srgbClr val="000000"/>
                          </a:solidFill>
                          <a:latin typeface="Calibri"/>
                          <a:ea typeface="Calibri"/>
                          <a:cs typeface="Times New Roman"/>
                        </a:rPr>
                        <a:t>Source: CSLS Calculations based on the Canadian Productivity Accounts from Statistics Canada, CANSIM Table 383-0021.</a:t>
                      </a:r>
                      <a:endParaRPr lang="en-US" sz="1000" dirty="0">
                        <a:latin typeface="Calibri"/>
                        <a:ea typeface="Calibri"/>
                        <a:cs typeface="Times New Roman"/>
                      </a:endParaRPr>
                    </a:p>
                  </a:txBody>
                  <a:tcPr marL="44312" marR="44312" marT="0" marB="0">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TextBox 3"/>
          <p:cNvSpPr txBox="1"/>
          <p:nvPr/>
        </p:nvSpPr>
        <p:spPr>
          <a:xfrm>
            <a:off x="1357290" y="142852"/>
            <a:ext cx="7215238" cy="523220"/>
          </a:xfrm>
          <a:prstGeom prst="rect">
            <a:avLst/>
          </a:prstGeom>
          <a:noFill/>
        </p:spPr>
        <p:txBody>
          <a:bodyPr wrap="square" rtlCol="0">
            <a:spAutoFit/>
          </a:bodyPr>
          <a:lstStyle/>
          <a:p>
            <a:r>
              <a:rPr lang="en-CA" sz="1400" b="1" dirty="0" smtClean="0"/>
              <a:t>Sources of Labour Productivity Growth in the Canadian Business Sector, 1973-2000 and 2000-2007</a:t>
            </a:r>
            <a:endParaRPr lang="en-US" sz="1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D2B4BED-8BF5-4995-9C58-87AB048135E7}" type="slidenum">
              <a:rPr lang="en-US" smtClean="0"/>
              <a:pPr/>
              <a:t>9</a:t>
            </a:fld>
            <a:endParaRPr lang="en-US" dirty="0"/>
          </a:p>
        </p:txBody>
      </p:sp>
      <p:sp>
        <p:nvSpPr>
          <p:cNvPr id="4" name="TextBox 3"/>
          <p:cNvSpPr txBox="1"/>
          <p:nvPr/>
        </p:nvSpPr>
        <p:spPr>
          <a:xfrm>
            <a:off x="928662" y="214290"/>
            <a:ext cx="7358114" cy="553998"/>
          </a:xfrm>
          <a:prstGeom prst="rect">
            <a:avLst/>
          </a:prstGeom>
          <a:noFill/>
        </p:spPr>
        <p:txBody>
          <a:bodyPr wrap="square" rtlCol="0">
            <a:spAutoFit/>
          </a:bodyPr>
          <a:lstStyle/>
          <a:p>
            <a:r>
              <a:rPr lang="en-CA" b="1" dirty="0" smtClean="0"/>
              <a:t>Labour Productivity Growth by Province, 1997-2007 </a:t>
            </a:r>
            <a:r>
              <a:rPr lang="en-CA" dirty="0" smtClean="0"/>
              <a:t/>
            </a:r>
            <a:br>
              <a:rPr lang="en-CA" dirty="0" smtClean="0"/>
            </a:br>
            <a:r>
              <a:rPr lang="en-CA" sz="1200" dirty="0" smtClean="0"/>
              <a:t>Average Annual Rate of Growth</a:t>
            </a:r>
            <a:endParaRPr lang="en-US" sz="1200" dirty="0"/>
          </a:p>
        </p:txBody>
      </p:sp>
      <p:pic>
        <p:nvPicPr>
          <p:cNvPr id="3074" name="Picture 2"/>
          <p:cNvPicPr>
            <a:picLocks noChangeAspect="1" noChangeArrowheads="1"/>
          </p:cNvPicPr>
          <p:nvPr/>
        </p:nvPicPr>
        <p:blipFill>
          <a:blip r:embed="rId3" cstate="print"/>
          <a:srcRect/>
          <a:stretch>
            <a:fillRect/>
          </a:stretch>
        </p:blipFill>
        <p:spPr bwMode="auto">
          <a:xfrm>
            <a:off x="638096" y="1000108"/>
            <a:ext cx="7986120" cy="4929222"/>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684</TotalTime>
  <Words>1189</Words>
  <Application>Microsoft Office PowerPoint</Application>
  <PresentationFormat>On-screen Show (4:3)</PresentationFormat>
  <Paragraphs>293</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Equity</vt:lpstr>
      <vt:lpstr>Productivity Performance and Government Policy</vt:lpstr>
      <vt:lpstr>Outline of Presentation</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Investment</vt:lpstr>
      <vt:lpstr>Slide 17</vt:lpstr>
      <vt:lpstr>Slide 18</vt:lpstr>
      <vt:lpstr>Slide 19</vt:lpstr>
      <vt:lpstr>Slide 20</vt:lpstr>
      <vt:lpstr>Innovation</vt:lpstr>
      <vt:lpstr>Slide 22</vt:lpstr>
      <vt:lpstr>Slide 23</vt:lpstr>
      <vt:lpstr>Slide 24</vt:lpstr>
      <vt:lpstr>Human Capital</vt:lpstr>
      <vt:lpstr>Macro-economic Framework Policies </vt:lpstr>
      <vt:lpstr>     Micro-economic Framework Policies </vt:lpstr>
      <vt:lpstr>Slide 28</vt:lpstr>
      <vt:lpstr>Slide 29</vt:lpstr>
      <vt:lpstr> Policy Priorities for Improved Productivity Growth in Canada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CAPE 3rd Annual Engineering Knowledge Conference Wednesday, November 25, 2009 Hyatt Regency Toronto, 370 King Street West, Toronto, Canada</dc:title>
  <dc:creator>Andrew  Sharpe</dc:creator>
  <cp:lastModifiedBy>Main</cp:lastModifiedBy>
  <cp:revision>68</cp:revision>
  <dcterms:created xsi:type="dcterms:W3CDTF">2009-11-23T20:25:39Z</dcterms:created>
  <dcterms:modified xsi:type="dcterms:W3CDTF">2010-06-01T21:16:27Z</dcterms:modified>
</cp:coreProperties>
</file>